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39" r:id="rId1"/>
  </p:sldMasterIdLst>
  <p:notesMasterIdLst>
    <p:notesMasterId r:id="rId28"/>
  </p:notesMasterIdLst>
  <p:sldIdLst>
    <p:sldId id="256" r:id="rId2"/>
    <p:sldId id="259" r:id="rId3"/>
    <p:sldId id="262" r:id="rId4"/>
    <p:sldId id="268" r:id="rId5"/>
    <p:sldId id="273" r:id="rId6"/>
    <p:sldId id="274" r:id="rId7"/>
    <p:sldId id="275" r:id="rId8"/>
    <p:sldId id="276" r:id="rId9"/>
    <p:sldId id="263" r:id="rId10"/>
    <p:sldId id="271" r:id="rId11"/>
    <p:sldId id="272" r:id="rId12"/>
    <p:sldId id="269" r:id="rId13"/>
    <p:sldId id="277" r:id="rId14"/>
    <p:sldId id="264" r:id="rId15"/>
    <p:sldId id="278" r:id="rId16"/>
    <p:sldId id="279" r:id="rId17"/>
    <p:sldId id="280" r:id="rId18"/>
    <p:sldId id="281" r:id="rId19"/>
    <p:sldId id="282" r:id="rId20"/>
    <p:sldId id="283" r:id="rId21"/>
    <p:sldId id="284" r:id="rId22"/>
    <p:sldId id="286" r:id="rId23"/>
    <p:sldId id="285" r:id="rId24"/>
    <p:sldId id="287" r:id="rId25"/>
    <p:sldId id="288" r:id="rId26"/>
    <p:sldId id="258" r:id="rId2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83A480"/>
    <a:srgbClr val="808000"/>
    <a:srgbClr val="99CC00"/>
    <a:srgbClr val="0E140E"/>
    <a:srgbClr val="669900"/>
    <a:srgbClr val="009900"/>
    <a:srgbClr val="B2DEA2"/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Средний стиль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603" autoAdjust="0"/>
    <p:restoredTop sz="86470" autoAdjust="0"/>
  </p:normalViewPr>
  <p:slideViewPr>
    <p:cSldViewPr snapToGrid="0">
      <p:cViewPr>
        <p:scale>
          <a:sx n="34" d="100"/>
          <a:sy n="34" d="100"/>
        </p:scale>
        <p:origin x="-618" y="-64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4F69AD-4CF2-4F3A-AAD1-2FE64C44EA8C}" type="doc">
      <dgm:prSet loTypeId="urn:microsoft.com/office/officeart/2005/8/layout/process1" loCatId="process" qsTypeId="urn:microsoft.com/office/officeart/2005/8/quickstyle/3d3" qsCatId="3D" csTypeId="urn:microsoft.com/office/officeart/2005/8/colors/accent0_3" csCatId="mainScheme" phldr="1"/>
      <dgm:spPr/>
    </dgm:pt>
    <dgm:pt modelId="{411AF772-399E-467D-B707-85EA760A563A}">
      <dgm:prSet phldrT="[Текст]"/>
      <dgm:spPr/>
      <dgm:t>
        <a:bodyPr/>
        <a:lstStyle/>
        <a:p>
          <a:r>
            <a:rPr lang="ru-RU" dirty="0" smtClean="0"/>
            <a:t>Формирование запроса</a:t>
          </a:r>
          <a:endParaRPr lang="ru-RU" dirty="0"/>
        </a:p>
      </dgm:t>
    </dgm:pt>
    <dgm:pt modelId="{13DA4669-4494-4932-97FB-169F340D684D}" type="parTrans" cxnId="{D1FF8DFA-7898-412B-BAE6-4D54916E860E}">
      <dgm:prSet/>
      <dgm:spPr/>
      <dgm:t>
        <a:bodyPr/>
        <a:lstStyle/>
        <a:p>
          <a:endParaRPr lang="ru-RU"/>
        </a:p>
      </dgm:t>
    </dgm:pt>
    <dgm:pt modelId="{D3205E46-6967-49E9-A0B4-4C5C92B670D8}" type="sibTrans" cxnId="{D1FF8DFA-7898-412B-BAE6-4D54916E860E}">
      <dgm:prSet/>
      <dgm:spPr/>
      <dgm:t>
        <a:bodyPr/>
        <a:lstStyle/>
        <a:p>
          <a:endParaRPr lang="ru-RU"/>
        </a:p>
      </dgm:t>
    </dgm:pt>
    <dgm:pt modelId="{4A7491B9-AAB8-48EF-B64C-A9635CE8D879}">
      <dgm:prSet phldrT="[Текст]"/>
      <dgm:spPr/>
      <dgm:t>
        <a:bodyPr/>
        <a:lstStyle/>
        <a:p>
          <a:r>
            <a:rPr lang="ru-RU" dirty="0" smtClean="0"/>
            <a:t>Поиск</a:t>
          </a:r>
          <a:endParaRPr lang="ru-RU" dirty="0"/>
        </a:p>
      </dgm:t>
    </dgm:pt>
    <dgm:pt modelId="{65BE3521-4089-4772-9CE4-FC27A276C778}" type="parTrans" cxnId="{BE5E708E-114B-4D65-87A3-F87864E479CA}">
      <dgm:prSet/>
      <dgm:spPr/>
      <dgm:t>
        <a:bodyPr/>
        <a:lstStyle/>
        <a:p>
          <a:endParaRPr lang="ru-RU"/>
        </a:p>
      </dgm:t>
    </dgm:pt>
    <dgm:pt modelId="{CAEF9F1A-79AB-4D49-A430-D079483125BC}" type="sibTrans" cxnId="{BE5E708E-114B-4D65-87A3-F87864E479CA}">
      <dgm:prSet/>
      <dgm:spPr/>
      <dgm:t>
        <a:bodyPr/>
        <a:lstStyle/>
        <a:p>
          <a:endParaRPr lang="ru-RU"/>
        </a:p>
      </dgm:t>
    </dgm:pt>
    <dgm:pt modelId="{2ED5639D-A4E7-4E59-8743-12A6F76E8F68}">
      <dgm:prSet phldrT="[Текст]"/>
      <dgm:spPr/>
      <dgm:t>
        <a:bodyPr/>
        <a:lstStyle/>
        <a:p>
          <a:r>
            <a:rPr lang="ru-RU" dirty="0" smtClean="0"/>
            <a:t>Просмотр результата поиска</a:t>
          </a:r>
          <a:endParaRPr lang="ru-RU" dirty="0"/>
        </a:p>
      </dgm:t>
    </dgm:pt>
    <dgm:pt modelId="{9E609E25-6D42-4CAB-9557-8C7F782F41D9}" type="parTrans" cxnId="{50E59A89-9CFE-4172-8C15-791B6CD2DF5B}">
      <dgm:prSet/>
      <dgm:spPr/>
      <dgm:t>
        <a:bodyPr/>
        <a:lstStyle/>
        <a:p>
          <a:endParaRPr lang="ru-RU"/>
        </a:p>
      </dgm:t>
    </dgm:pt>
    <dgm:pt modelId="{A461455B-D91A-4483-8601-C06CC136A2A9}" type="sibTrans" cxnId="{50E59A89-9CFE-4172-8C15-791B6CD2DF5B}">
      <dgm:prSet/>
      <dgm:spPr/>
      <dgm:t>
        <a:bodyPr/>
        <a:lstStyle/>
        <a:p>
          <a:endParaRPr lang="ru-RU"/>
        </a:p>
      </dgm:t>
    </dgm:pt>
    <dgm:pt modelId="{7E31A557-6D70-420D-91E8-CD0FD26FC2ED}">
      <dgm:prSet phldrT="[Текст]"/>
      <dgm:spPr/>
      <dgm:t>
        <a:bodyPr/>
        <a:lstStyle/>
        <a:p>
          <a:r>
            <a:rPr lang="ru-RU" dirty="0" smtClean="0"/>
            <a:t>Окончание поиска</a:t>
          </a:r>
          <a:endParaRPr lang="ru-RU" dirty="0"/>
        </a:p>
      </dgm:t>
    </dgm:pt>
    <dgm:pt modelId="{7CB512D6-DEFD-4D7A-87A4-DEED110BE863}" type="parTrans" cxnId="{00F63B21-81AE-46DE-811D-319E8924955E}">
      <dgm:prSet/>
      <dgm:spPr/>
      <dgm:t>
        <a:bodyPr/>
        <a:lstStyle/>
        <a:p>
          <a:endParaRPr lang="ru-RU"/>
        </a:p>
      </dgm:t>
    </dgm:pt>
    <dgm:pt modelId="{FCF5775C-613D-490F-BE8B-8989DC7BAF23}" type="sibTrans" cxnId="{00F63B21-81AE-46DE-811D-319E8924955E}">
      <dgm:prSet/>
      <dgm:spPr/>
      <dgm:t>
        <a:bodyPr/>
        <a:lstStyle/>
        <a:p>
          <a:endParaRPr lang="ru-RU"/>
        </a:p>
      </dgm:t>
    </dgm:pt>
    <dgm:pt modelId="{8C5E9D89-D2ED-4435-BA2D-BF43075E2AD0}" type="pres">
      <dgm:prSet presAssocID="{C54F69AD-4CF2-4F3A-AAD1-2FE64C44EA8C}" presName="Name0" presStyleCnt="0">
        <dgm:presLayoutVars>
          <dgm:dir/>
          <dgm:resizeHandles val="exact"/>
        </dgm:presLayoutVars>
      </dgm:prSet>
      <dgm:spPr/>
    </dgm:pt>
    <dgm:pt modelId="{F090B7A8-9266-49FA-9F45-F52C9DC82F31}" type="pres">
      <dgm:prSet presAssocID="{411AF772-399E-467D-B707-85EA760A563A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F084529-C110-4F6F-BE0B-15F8980D30B1}" type="pres">
      <dgm:prSet presAssocID="{D3205E46-6967-49E9-A0B4-4C5C92B670D8}" presName="sibTrans" presStyleLbl="sibTrans2D1" presStyleIdx="0" presStyleCnt="3"/>
      <dgm:spPr/>
      <dgm:t>
        <a:bodyPr/>
        <a:lstStyle/>
        <a:p>
          <a:endParaRPr lang="ru-RU"/>
        </a:p>
      </dgm:t>
    </dgm:pt>
    <dgm:pt modelId="{09B458DB-1C32-4F44-9A02-2FDEC7EA913E}" type="pres">
      <dgm:prSet presAssocID="{D3205E46-6967-49E9-A0B4-4C5C92B670D8}" presName="connectorText" presStyleLbl="sibTrans2D1" presStyleIdx="0" presStyleCnt="3"/>
      <dgm:spPr/>
      <dgm:t>
        <a:bodyPr/>
        <a:lstStyle/>
        <a:p>
          <a:endParaRPr lang="ru-RU"/>
        </a:p>
      </dgm:t>
    </dgm:pt>
    <dgm:pt modelId="{43118CFD-9A95-4F43-A90F-E515EAE29B9A}" type="pres">
      <dgm:prSet presAssocID="{4A7491B9-AAB8-48EF-B64C-A9635CE8D879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16998351-830D-4C17-B400-71D472B9BCCB}" type="pres">
      <dgm:prSet presAssocID="{CAEF9F1A-79AB-4D49-A430-D079483125BC}" presName="sibTrans" presStyleLbl="sibTrans2D1" presStyleIdx="1" presStyleCnt="3"/>
      <dgm:spPr/>
      <dgm:t>
        <a:bodyPr/>
        <a:lstStyle/>
        <a:p>
          <a:endParaRPr lang="ru-RU"/>
        </a:p>
      </dgm:t>
    </dgm:pt>
    <dgm:pt modelId="{3A0ECFF7-361D-4EF2-B2A2-14B71A31FC2F}" type="pres">
      <dgm:prSet presAssocID="{CAEF9F1A-79AB-4D49-A430-D079483125BC}" presName="connectorText" presStyleLbl="sibTrans2D1" presStyleIdx="1" presStyleCnt="3"/>
      <dgm:spPr/>
      <dgm:t>
        <a:bodyPr/>
        <a:lstStyle/>
        <a:p>
          <a:endParaRPr lang="ru-RU"/>
        </a:p>
      </dgm:t>
    </dgm:pt>
    <dgm:pt modelId="{D3C48674-9D44-4275-97F1-2758401006E9}" type="pres">
      <dgm:prSet presAssocID="{2ED5639D-A4E7-4E59-8743-12A6F76E8F68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9D461C9-9CB3-4777-9876-C4461E34BD19}" type="pres">
      <dgm:prSet presAssocID="{A461455B-D91A-4483-8601-C06CC136A2A9}" presName="sibTrans" presStyleLbl="sibTrans2D1" presStyleIdx="2" presStyleCnt="3"/>
      <dgm:spPr/>
      <dgm:t>
        <a:bodyPr/>
        <a:lstStyle/>
        <a:p>
          <a:endParaRPr lang="ru-RU"/>
        </a:p>
      </dgm:t>
    </dgm:pt>
    <dgm:pt modelId="{8B49ADB5-32ED-4B8B-9B12-E81B59656360}" type="pres">
      <dgm:prSet presAssocID="{A461455B-D91A-4483-8601-C06CC136A2A9}" presName="connectorText" presStyleLbl="sibTrans2D1" presStyleIdx="2" presStyleCnt="3"/>
      <dgm:spPr/>
      <dgm:t>
        <a:bodyPr/>
        <a:lstStyle/>
        <a:p>
          <a:endParaRPr lang="ru-RU"/>
        </a:p>
      </dgm:t>
    </dgm:pt>
    <dgm:pt modelId="{97159E69-6E63-4F6D-847C-4C4F93FFF9C0}" type="pres">
      <dgm:prSet presAssocID="{7E31A557-6D70-420D-91E8-CD0FD26FC2ED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1CB49CA0-92BE-4A62-9348-30476821671A}" type="presOf" srcId="{C54F69AD-4CF2-4F3A-AAD1-2FE64C44EA8C}" destId="{8C5E9D89-D2ED-4435-BA2D-BF43075E2AD0}" srcOrd="0" destOrd="0" presId="urn:microsoft.com/office/officeart/2005/8/layout/process1"/>
    <dgm:cxn modelId="{92778666-6195-4DB1-B11B-CEBAD397C5E8}" type="presOf" srcId="{2ED5639D-A4E7-4E59-8743-12A6F76E8F68}" destId="{D3C48674-9D44-4275-97F1-2758401006E9}" srcOrd="0" destOrd="0" presId="urn:microsoft.com/office/officeart/2005/8/layout/process1"/>
    <dgm:cxn modelId="{D1FF8DFA-7898-412B-BAE6-4D54916E860E}" srcId="{C54F69AD-4CF2-4F3A-AAD1-2FE64C44EA8C}" destId="{411AF772-399E-467D-B707-85EA760A563A}" srcOrd="0" destOrd="0" parTransId="{13DA4669-4494-4932-97FB-169F340D684D}" sibTransId="{D3205E46-6967-49E9-A0B4-4C5C92B670D8}"/>
    <dgm:cxn modelId="{714BAE60-08CA-486B-9C6E-12FC977B53D8}" type="presOf" srcId="{D3205E46-6967-49E9-A0B4-4C5C92B670D8}" destId="{09B458DB-1C32-4F44-9A02-2FDEC7EA913E}" srcOrd="1" destOrd="0" presId="urn:microsoft.com/office/officeart/2005/8/layout/process1"/>
    <dgm:cxn modelId="{C849D6ED-0E25-45A1-B0C3-23FD3777F09D}" type="presOf" srcId="{A461455B-D91A-4483-8601-C06CC136A2A9}" destId="{8B49ADB5-32ED-4B8B-9B12-E81B59656360}" srcOrd="1" destOrd="0" presId="urn:microsoft.com/office/officeart/2005/8/layout/process1"/>
    <dgm:cxn modelId="{73E46D6D-30D3-447F-9A34-40F8D0A13348}" type="presOf" srcId="{D3205E46-6967-49E9-A0B4-4C5C92B670D8}" destId="{FF084529-C110-4F6F-BE0B-15F8980D30B1}" srcOrd="0" destOrd="0" presId="urn:microsoft.com/office/officeart/2005/8/layout/process1"/>
    <dgm:cxn modelId="{230A2925-A200-4B8E-803D-258E906BE04B}" type="presOf" srcId="{411AF772-399E-467D-B707-85EA760A563A}" destId="{F090B7A8-9266-49FA-9F45-F52C9DC82F31}" srcOrd="0" destOrd="0" presId="urn:microsoft.com/office/officeart/2005/8/layout/process1"/>
    <dgm:cxn modelId="{50E59A89-9CFE-4172-8C15-791B6CD2DF5B}" srcId="{C54F69AD-4CF2-4F3A-AAD1-2FE64C44EA8C}" destId="{2ED5639D-A4E7-4E59-8743-12A6F76E8F68}" srcOrd="2" destOrd="0" parTransId="{9E609E25-6D42-4CAB-9557-8C7F782F41D9}" sibTransId="{A461455B-D91A-4483-8601-C06CC136A2A9}"/>
    <dgm:cxn modelId="{BE5E708E-114B-4D65-87A3-F87864E479CA}" srcId="{C54F69AD-4CF2-4F3A-AAD1-2FE64C44EA8C}" destId="{4A7491B9-AAB8-48EF-B64C-A9635CE8D879}" srcOrd="1" destOrd="0" parTransId="{65BE3521-4089-4772-9CE4-FC27A276C778}" sibTransId="{CAEF9F1A-79AB-4D49-A430-D079483125BC}"/>
    <dgm:cxn modelId="{25BB8C70-56CC-403C-BBD4-6570D6D055E7}" type="presOf" srcId="{A461455B-D91A-4483-8601-C06CC136A2A9}" destId="{B9D461C9-9CB3-4777-9876-C4461E34BD19}" srcOrd="0" destOrd="0" presId="urn:microsoft.com/office/officeart/2005/8/layout/process1"/>
    <dgm:cxn modelId="{D661105C-E99B-4EFC-8D07-3D68F512F747}" type="presOf" srcId="{7E31A557-6D70-420D-91E8-CD0FD26FC2ED}" destId="{97159E69-6E63-4F6D-847C-4C4F93FFF9C0}" srcOrd="0" destOrd="0" presId="urn:microsoft.com/office/officeart/2005/8/layout/process1"/>
    <dgm:cxn modelId="{53CF1A86-A95D-4C5C-9C62-A4997595B870}" type="presOf" srcId="{4A7491B9-AAB8-48EF-B64C-A9635CE8D879}" destId="{43118CFD-9A95-4F43-A90F-E515EAE29B9A}" srcOrd="0" destOrd="0" presId="urn:microsoft.com/office/officeart/2005/8/layout/process1"/>
    <dgm:cxn modelId="{6B6D5BF9-698D-4A93-89AC-ED7C99161F3F}" type="presOf" srcId="{CAEF9F1A-79AB-4D49-A430-D079483125BC}" destId="{16998351-830D-4C17-B400-71D472B9BCCB}" srcOrd="0" destOrd="0" presId="urn:microsoft.com/office/officeart/2005/8/layout/process1"/>
    <dgm:cxn modelId="{C81AB6AE-6667-45BA-8AA0-F88C05B63AA9}" type="presOf" srcId="{CAEF9F1A-79AB-4D49-A430-D079483125BC}" destId="{3A0ECFF7-361D-4EF2-B2A2-14B71A31FC2F}" srcOrd="1" destOrd="0" presId="urn:microsoft.com/office/officeart/2005/8/layout/process1"/>
    <dgm:cxn modelId="{00F63B21-81AE-46DE-811D-319E8924955E}" srcId="{C54F69AD-4CF2-4F3A-AAD1-2FE64C44EA8C}" destId="{7E31A557-6D70-420D-91E8-CD0FD26FC2ED}" srcOrd="3" destOrd="0" parTransId="{7CB512D6-DEFD-4D7A-87A4-DEED110BE863}" sibTransId="{FCF5775C-613D-490F-BE8B-8989DC7BAF23}"/>
    <dgm:cxn modelId="{2A96C9C8-6711-4295-B156-8B90EBE5521D}" type="presParOf" srcId="{8C5E9D89-D2ED-4435-BA2D-BF43075E2AD0}" destId="{F090B7A8-9266-49FA-9F45-F52C9DC82F31}" srcOrd="0" destOrd="0" presId="urn:microsoft.com/office/officeart/2005/8/layout/process1"/>
    <dgm:cxn modelId="{424D5A98-ABCD-4BC6-855B-3337AF63F3E0}" type="presParOf" srcId="{8C5E9D89-D2ED-4435-BA2D-BF43075E2AD0}" destId="{FF084529-C110-4F6F-BE0B-15F8980D30B1}" srcOrd="1" destOrd="0" presId="urn:microsoft.com/office/officeart/2005/8/layout/process1"/>
    <dgm:cxn modelId="{192D1248-28C8-4026-8577-F5FE4433FF68}" type="presParOf" srcId="{FF084529-C110-4F6F-BE0B-15F8980D30B1}" destId="{09B458DB-1C32-4F44-9A02-2FDEC7EA913E}" srcOrd="0" destOrd="0" presId="urn:microsoft.com/office/officeart/2005/8/layout/process1"/>
    <dgm:cxn modelId="{0D788703-3138-45DC-A8EB-009F291DB096}" type="presParOf" srcId="{8C5E9D89-D2ED-4435-BA2D-BF43075E2AD0}" destId="{43118CFD-9A95-4F43-A90F-E515EAE29B9A}" srcOrd="2" destOrd="0" presId="urn:microsoft.com/office/officeart/2005/8/layout/process1"/>
    <dgm:cxn modelId="{EEB2B91B-1D17-4393-84FD-A14821A5F17E}" type="presParOf" srcId="{8C5E9D89-D2ED-4435-BA2D-BF43075E2AD0}" destId="{16998351-830D-4C17-B400-71D472B9BCCB}" srcOrd="3" destOrd="0" presId="urn:microsoft.com/office/officeart/2005/8/layout/process1"/>
    <dgm:cxn modelId="{8BB8DE98-504D-4686-A11A-750D6016326E}" type="presParOf" srcId="{16998351-830D-4C17-B400-71D472B9BCCB}" destId="{3A0ECFF7-361D-4EF2-B2A2-14B71A31FC2F}" srcOrd="0" destOrd="0" presId="urn:microsoft.com/office/officeart/2005/8/layout/process1"/>
    <dgm:cxn modelId="{DAD4E8E3-4590-4ED9-BC95-F8466126CBA7}" type="presParOf" srcId="{8C5E9D89-D2ED-4435-BA2D-BF43075E2AD0}" destId="{D3C48674-9D44-4275-97F1-2758401006E9}" srcOrd="4" destOrd="0" presId="urn:microsoft.com/office/officeart/2005/8/layout/process1"/>
    <dgm:cxn modelId="{FFA12DDD-39F0-4440-B599-C6885DCEEC45}" type="presParOf" srcId="{8C5E9D89-D2ED-4435-BA2D-BF43075E2AD0}" destId="{B9D461C9-9CB3-4777-9876-C4461E34BD19}" srcOrd="5" destOrd="0" presId="urn:microsoft.com/office/officeart/2005/8/layout/process1"/>
    <dgm:cxn modelId="{D6FAAA95-D649-4480-81E4-E50191831D43}" type="presParOf" srcId="{B9D461C9-9CB3-4777-9876-C4461E34BD19}" destId="{8B49ADB5-32ED-4B8B-9B12-E81B59656360}" srcOrd="0" destOrd="0" presId="urn:microsoft.com/office/officeart/2005/8/layout/process1"/>
    <dgm:cxn modelId="{6A06903A-E8C3-49DE-945E-31B67087A563}" type="presParOf" srcId="{8C5E9D89-D2ED-4435-BA2D-BF43075E2AD0}" destId="{97159E69-6E63-4F6D-847C-4C4F93FFF9C0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901860-D044-4936-83C0-AC6AB7B9EA06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C9387253-3FB6-4A6E-B8F3-62BB903CDAAE}">
      <dgm:prSet phldrT="[Текст]" custT="1"/>
      <dgm:spPr>
        <a:solidFill>
          <a:schemeClr val="bg2">
            <a:lumMod val="90000"/>
          </a:schemeClr>
        </a:solidFill>
      </dgm:spPr>
      <dgm:t>
        <a:bodyPr/>
        <a:lstStyle/>
        <a:p>
          <a:pPr algn="l"/>
          <a:r>
            <a:rPr lang="ru-RU" sz="2400" dirty="0" smtClean="0">
              <a:solidFill>
                <a:srgbClr val="002060"/>
              </a:solidFill>
            </a:rPr>
            <a:t>Сканирование</a:t>
          </a:r>
          <a:endParaRPr lang="ru-RU" sz="2400" dirty="0">
            <a:solidFill>
              <a:srgbClr val="002060"/>
            </a:solidFill>
          </a:endParaRPr>
        </a:p>
      </dgm:t>
    </dgm:pt>
    <dgm:pt modelId="{75EDFEBC-9704-41BA-8D58-F80C114FC681}" type="parTrans" cxnId="{4AB7240E-6B41-4263-9A34-F00D72A6B021}">
      <dgm:prSet/>
      <dgm:spPr/>
      <dgm:t>
        <a:bodyPr/>
        <a:lstStyle/>
        <a:p>
          <a:endParaRPr lang="ru-RU"/>
        </a:p>
      </dgm:t>
    </dgm:pt>
    <dgm:pt modelId="{6A3E1A38-EB24-4782-A6D3-E9B8BC872E2D}" type="sibTrans" cxnId="{4AB7240E-6B41-4263-9A34-F00D72A6B021}">
      <dgm:prSet/>
      <dgm:spPr/>
      <dgm:t>
        <a:bodyPr/>
        <a:lstStyle/>
        <a:p>
          <a:endParaRPr lang="ru-RU"/>
        </a:p>
      </dgm:t>
    </dgm:pt>
    <dgm:pt modelId="{4417D10C-2259-411C-9EE4-B498D6951949}">
      <dgm:prSet phldrT="[Текст]" custT="1"/>
      <dgm:spPr>
        <a:solidFill>
          <a:schemeClr val="bg2">
            <a:lumMod val="90000"/>
            <a:alpha val="90000"/>
          </a:schemeClr>
        </a:solidFill>
      </dgm:spPr>
      <dgm:t>
        <a:bodyPr/>
        <a:lstStyle/>
        <a:p>
          <a:r>
            <a:rPr lang="ru-RU" sz="1800" dirty="0" smtClean="0">
              <a:solidFill>
                <a:srgbClr val="002060"/>
              </a:solidFill>
            </a:rPr>
            <a:t>Выполняют специальные программы-роботы. </a:t>
          </a:r>
          <a:endParaRPr lang="ru-RU" sz="1800" dirty="0"/>
        </a:p>
      </dgm:t>
    </dgm:pt>
    <dgm:pt modelId="{A31A1A40-1545-4B47-989C-F6988CC2FAF4}" type="parTrans" cxnId="{6F18A3F8-E299-4302-B949-76AECD10D86A}">
      <dgm:prSet/>
      <dgm:spPr/>
      <dgm:t>
        <a:bodyPr/>
        <a:lstStyle/>
        <a:p>
          <a:endParaRPr lang="ru-RU"/>
        </a:p>
      </dgm:t>
    </dgm:pt>
    <dgm:pt modelId="{A282A0E2-A7F2-43FE-BA67-A63477F0A138}" type="sibTrans" cxnId="{6F18A3F8-E299-4302-B949-76AECD10D86A}">
      <dgm:prSet/>
      <dgm:spPr/>
      <dgm:t>
        <a:bodyPr/>
        <a:lstStyle/>
        <a:p>
          <a:endParaRPr lang="ru-RU"/>
        </a:p>
      </dgm:t>
    </dgm:pt>
    <dgm:pt modelId="{354394C6-788C-4D19-88D3-F77737F98FE1}">
      <dgm:prSet phldrT="[Текст]" custT="1"/>
      <dgm:spPr>
        <a:solidFill>
          <a:schemeClr val="bg2">
            <a:lumMod val="90000"/>
          </a:schemeClr>
        </a:solidFill>
      </dgm:spPr>
      <dgm:t>
        <a:bodyPr/>
        <a:lstStyle/>
        <a:p>
          <a:pPr algn="l"/>
          <a:r>
            <a:rPr lang="ru-RU" sz="2400" dirty="0" smtClean="0">
              <a:solidFill>
                <a:srgbClr val="002060"/>
              </a:solidFill>
            </a:rPr>
            <a:t>Индексирование</a:t>
          </a:r>
          <a:endParaRPr lang="ru-RU" sz="2400" dirty="0">
            <a:solidFill>
              <a:srgbClr val="002060"/>
            </a:solidFill>
          </a:endParaRPr>
        </a:p>
      </dgm:t>
    </dgm:pt>
    <dgm:pt modelId="{775236B6-08FE-4EB3-A4CA-E1FB8AF27F34}" type="parTrans" cxnId="{67D5E444-7229-4EFF-9A00-3D9856E36C2A}">
      <dgm:prSet/>
      <dgm:spPr/>
      <dgm:t>
        <a:bodyPr/>
        <a:lstStyle/>
        <a:p>
          <a:endParaRPr lang="ru-RU"/>
        </a:p>
      </dgm:t>
    </dgm:pt>
    <dgm:pt modelId="{7E10813C-E007-4749-BA64-67FB896AE33C}" type="sibTrans" cxnId="{67D5E444-7229-4EFF-9A00-3D9856E36C2A}">
      <dgm:prSet/>
      <dgm:spPr/>
      <dgm:t>
        <a:bodyPr/>
        <a:lstStyle/>
        <a:p>
          <a:endParaRPr lang="ru-RU"/>
        </a:p>
      </dgm:t>
    </dgm:pt>
    <dgm:pt modelId="{79F0EDD8-EE80-404A-98D6-34272D106116}">
      <dgm:prSet phldrT="[Текст]" custT="1"/>
      <dgm:spPr>
        <a:solidFill>
          <a:schemeClr val="bg2">
            <a:lumMod val="90000"/>
            <a:alpha val="90000"/>
          </a:schemeClr>
        </a:solidFill>
      </dgm:spPr>
      <dgm:t>
        <a:bodyPr/>
        <a:lstStyle/>
        <a:p>
          <a:r>
            <a:rPr lang="ru-RU" sz="1800" dirty="0" smtClean="0">
              <a:solidFill>
                <a:srgbClr val="002060"/>
              </a:solidFill>
            </a:rPr>
            <a:t>предполагает формирование базы данных поисковой машины. </a:t>
          </a:r>
          <a:endParaRPr lang="ru-RU" sz="1800" dirty="0"/>
        </a:p>
      </dgm:t>
    </dgm:pt>
    <dgm:pt modelId="{208CC54D-A5BA-40BB-A3CC-F0D71EE7CAC6}" type="parTrans" cxnId="{A893849F-D290-4E31-8F7B-8E502DE8BCE0}">
      <dgm:prSet/>
      <dgm:spPr/>
      <dgm:t>
        <a:bodyPr/>
        <a:lstStyle/>
        <a:p>
          <a:endParaRPr lang="ru-RU"/>
        </a:p>
      </dgm:t>
    </dgm:pt>
    <dgm:pt modelId="{313E3393-6BEE-4FEF-B594-D35E7CBB722D}" type="sibTrans" cxnId="{A893849F-D290-4E31-8F7B-8E502DE8BCE0}">
      <dgm:prSet/>
      <dgm:spPr/>
      <dgm:t>
        <a:bodyPr/>
        <a:lstStyle/>
        <a:p>
          <a:endParaRPr lang="ru-RU"/>
        </a:p>
      </dgm:t>
    </dgm:pt>
    <dgm:pt modelId="{E04D7AD6-552C-4023-B3AC-37C3D5FAB74B}">
      <dgm:prSet phldrT="[Текст]" custT="1"/>
      <dgm:spPr>
        <a:solidFill>
          <a:schemeClr val="bg2">
            <a:lumMod val="90000"/>
          </a:schemeClr>
        </a:solidFill>
      </dgm:spPr>
      <dgm:t>
        <a:bodyPr/>
        <a:lstStyle/>
        <a:p>
          <a:pPr algn="l"/>
          <a:r>
            <a:rPr lang="ru-RU" sz="2400" dirty="0" smtClean="0">
              <a:solidFill>
                <a:srgbClr val="002060"/>
              </a:solidFill>
            </a:rPr>
            <a:t>Классификация</a:t>
          </a:r>
          <a:endParaRPr lang="ru-RU" sz="2400" dirty="0">
            <a:solidFill>
              <a:srgbClr val="002060"/>
            </a:solidFill>
          </a:endParaRPr>
        </a:p>
      </dgm:t>
    </dgm:pt>
    <dgm:pt modelId="{FAD0E84E-BF95-4D43-AB01-2DC7A6FCDDC7}" type="parTrans" cxnId="{EE208D98-51DE-4A0F-B367-0FFDF3C13571}">
      <dgm:prSet/>
      <dgm:spPr/>
      <dgm:t>
        <a:bodyPr/>
        <a:lstStyle/>
        <a:p>
          <a:endParaRPr lang="ru-RU"/>
        </a:p>
      </dgm:t>
    </dgm:pt>
    <dgm:pt modelId="{F4269CD6-BAB9-4728-82AA-1847FA9B5DFD}" type="sibTrans" cxnId="{EE208D98-51DE-4A0F-B367-0FFDF3C13571}">
      <dgm:prSet/>
      <dgm:spPr/>
      <dgm:t>
        <a:bodyPr/>
        <a:lstStyle/>
        <a:p>
          <a:endParaRPr lang="ru-RU"/>
        </a:p>
      </dgm:t>
    </dgm:pt>
    <dgm:pt modelId="{288A6892-16EB-411B-A0DE-56F395470C4B}">
      <dgm:prSet phldrT="[Текст]" custT="1"/>
      <dgm:spPr>
        <a:solidFill>
          <a:schemeClr val="bg2">
            <a:lumMod val="90000"/>
            <a:alpha val="90000"/>
          </a:schemeClr>
        </a:solidFill>
      </dgm:spPr>
      <dgm:t>
        <a:bodyPr/>
        <a:lstStyle/>
        <a:p>
          <a:r>
            <a:rPr lang="ru-RU" sz="1800" dirty="0" smtClean="0">
              <a:solidFill>
                <a:srgbClr val="002060"/>
              </a:solidFill>
            </a:rPr>
            <a:t>происходит присвоение метки о принадлежности данного информационного объекта к определенному типу.</a:t>
          </a:r>
          <a:endParaRPr lang="ru-RU" sz="1800" dirty="0"/>
        </a:p>
      </dgm:t>
    </dgm:pt>
    <dgm:pt modelId="{E3F914F1-F383-4900-942C-3D12D8C5DB24}" type="parTrans" cxnId="{EE16B845-175F-4251-92DE-EBC73EB04C3D}">
      <dgm:prSet/>
      <dgm:spPr/>
      <dgm:t>
        <a:bodyPr/>
        <a:lstStyle/>
        <a:p>
          <a:endParaRPr lang="ru-RU"/>
        </a:p>
      </dgm:t>
    </dgm:pt>
    <dgm:pt modelId="{1255D0BA-39BA-490C-93E0-CBC88B1ED019}" type="sibTrans" cxnId="{EE16B845-175F-4251-92DE-EBC73EB04C3D}">
      <dgm:prSet/>
      <dgm:spPr/>
      <dgm:t>
        <a:bodyPr/>
        <a:lstStyle/>
        <a:p>
          <a:endParaRPr lang="ru-RU"/>
        </a:p>
      </dgm:t>
    </dgm:pt>
    <dgm:pt modelId="{577637BA-F394-4CB1-99F0-748CB30A3658}">
      <dgm:prSet phldrT="[Текст]" custT="1"/>
      <dgm:spPr>
        <a:solidFill>
          <a:schemeClr val="bg2">
            <a:lumMod val="90000"/>
          </a:schemeClr>
        </a:solidFill>
      </dgm:spPr>
      <dgm:t>
        <a:bodyPr/>
        <a:lstStyle/>
        <a:p>
          <a:pPr algn="l"/>
          <a:r>
            <a:rPr lang="ru-RU" sz="2400" dirty="0" smtClean="0">
              <a:solidFill>
                <a:srgbClr val="002060"/>
              </a:solidFill>
            </a:rPr>
            <a:t>Обслуживание</a:t>
          </a:r>
          <a:endParaRPr lang="ru-RU" sz="2400" dirty="0">
            <a:solidFill>
              <a:srgbClr val="002060"/>
            </a:solidFill>
          </a:endParaRPr>
        </a:p>
      </dgm:t>
    </dgm:pt>
    <dgm:pt modelId="{5F933260-0C0D-4AEF-8424-5655F985E1D1}" type="parTrans" cxnId="{64B188F3-7AB6-4518-B77C-4223142F6D18}">
      <dgm:prSet/>
      <dgm:spPr/>
      <dgm:t>
        <a:bodyPr/>
        <a:lstStyle/>
        <a:p>
          <a:endParaRPr lang="ru-RU"/>
        </a:p>
      </dgm:t>
    </dgm:pt>
    <dgm:pt modelId="{D0E1E741-25B1-4CB6-ABBB-F45E9005A4A2}" type="sibTrans" cxnId="{64B188F3-7AB6-4518-B77C-4223142F6D18}">
      <dgm:prSet/>
      <dgm:spPr/>
      <dgm:t>
        <a:bodyPr/>
        <a:lstStyle/>
        <a:p>
          <a:endParaRPr lang="ru-RU"/>
        </a:p>
      </dgm:t>
    </dgm:pt>
    <dgm:pt modelId="{03A4AD6F-4F83-4C3F-B94E-516DC30D43A2}">
      <dgm:prSet phldrT="[Текст]" custT="1"/>
      <dgm:spPr>
        <a:solidFill>
          <a:schemeClr val="bg2">
            <a:lumMod val="90000"/>
            <a:alpha val="90000"/>
          </a:schemeClr>
        </a:solidFill>
      </dgm:spPr>
      <dgm:t>
        <a:bodyPr/>
        <a:lstStyle/>
        <a:p>
          <a:r>
            <a:rPr lang="ru-RU" sz="1800" dirty="0" smtClean="0">
              <a:solidFill>
                <a:srgbClr val="002060"/>
              </a:solidFill>
            </a:rPr>
            <a:t>Просмотр информации происходит в автоматическом режиме и состоит в последовательном обходе узлов сети на основе заданного алгоритма. </a:t>
          </a:r>
          <a:endParaRPr lang="ru-RU" sz="1800" dirty="0"/>
        </a:p>
      </dgm:t>
    </dgm:pt>
    <dgm:pt modelId="{1751721D-821D-40EC-97CE-4223744A8BCF}" type="parTrans" cxnId="{70F39D6A-6C23-4932-9889-1DB582F7E4E9}">
      <dgm:prSet/>
      <dgm:spPr/>
      <dgm:t>
        <a:bodyPr/>
        <a:lstStyle/>
        <a:p>
          <a:endParaRPr lang="ru-RU"/>
        </a:p>
      </dgm:t>
    </dgm:pt>
    <dgm:pt modelId="{017357C1-ACC6-49DC-9555-FD98F4FD3086}" type="sibTrans" cxnId="{70F39D6A-6C23-4932-9889-1DB582F7E4E9}">
      <dgm:prSet/>
      <dgm:spPr/>
      <dgm:t>
        <a:bodyPr/>
        <a:lstStyle/>
        <a:p>
          <a:endParaRPr lang="ru-RU"/>
        </a:p>
      </dgm:t>
    </dgm:pt>
    <dgm:pt modelId="{6445663B-C6E7-4992-BAE0-079007139B9D}">
      <dgm:prSet phldrT="[Текст]" custT="1"/>
      <dgm:spPr>
        <a:solidFill>
          <a:schemeClr val="bg2">
            <a:lumMod val="90000"/>
            <a:alpha val="90000"/>
          </a:schemeClr>
        </a:solidFill>
      </dgm:spPr>
      <dgm:t>
        <a:bodyPr/>
        <a:lstStyle/>
        <a:p>
          <a:r>
            <a:rPr lang="ru-RU" sz="1800" dirty="0" smtClean="0">
              <a:solidFill>
                <a:srgbClr val="002060"/>
              </a:solidFill>
            </a:rPr>
            <a:t>Важной характеристикой поисковой машины является число уже отсканированных узлов и скорость работы сканирующих программ.</a:t>
          </a:r>
          <a:endParaRPr lang="ru-RU" sz="1800" dirty="0"/>
        </a:p>
      </dgm:t>
    </dgm:pt>
    <dgm:pt modelId="{AD20BA55-50D5-45BF-B3BC-43A4B6348971}" type="parTrans" cxnId="{41A47468-3A9D-4D35-84AF-C470EFDADF20}">
      <dgm:prSet/>
      <dgm:spPr/>
      <dgm:t>
        <a:bodyPr/>
        <a:lstStyle/>
        <a:p>
          <a:endParaRPr lang="ru-RU"/>
        </a:p>
      </dgm:t>
    </dgm:pt>
    <dgm:pt modelId="{51B29DDB-9A38-4C0D-AA83-62E4AD80E388}" type="sibTrans" cxnId="{41A47468-3A9D-4D35-84AF-C470EFDADF20}">
      <dgm:prSet/>
      <dgm:spPr/>
      <dgm:t>
        <a:bodyPr/>
        <a:lstStyle/>
        <a:p>
          <a:endParaRPr lang="ru-RU"/>
        </a:p>
      </dgm:t>
    </dgm:pt>
    <dgm:pt modelId="{22AF134D-16F9-454D-8F87-448044CC7655}">
      <dgm:prSet phldrT="[Текст]" custT="1"/>
      <dgm:spPr>
        <a:solidFill>
          <a:schemeClr val="bg2">
            <a:lumMod val="90000"/>
          </a:schemeClr>
        </a:solidFill>
      </dgm:spPr>
      <dgm:t>
        <a:bodyPr/>
        <a:lstStyle/>
        <a:p>
          <a:pPr algn="l"/>
          <a:r>
            <a:rPr lang="ru-RU" sz="1800" dirty="0" smtClean="0">
              <a:solidFill>
                <a:srgbClr val="002060"/>
              </a:solidFill>
            </a:rPr>
            <a:t>реализуются два основных подхода: </a:t>
          </a:r>
          <a:endParaRPr lang="ru-RU" sz="1800" dirty="0">
            <a:solidFill>
              <a:srgbClr val="002060"/>
            </a:solidFill>
          </a:endParaRPr>
        </a:p>
      </dgm:t>
    </dgm:pt>
    <dgm:pt modelId="{1956B469-EE6C-4DD4-8EC0-ADF7C0E0B0F6}" type="parTrans" cxnId="{55252CD7-04AC-484A-A6C9-AD293B7A5BFC}">
      <dgm:prSet/>
      <dgm:spPr/>
      <dgm:t>
        <a:bodyPr/>
        <a:lstStyle/>
        <a:p>
          <a:endParaRPr lang="ru-RU"/>
        </a:p>
      </dgm:t>
    </dgm:pt>
    <dgm:pt modelId="{874ADA40-E3CE-406C-B41B-F7DAB0F069D6}" type="sibTrans" cxnId="{55252CD7-04AC-484A-A6C9-AD293B7A5BFC}">
      <dgm:prSet/>
      <dgm:spPr/>
      <dgm:t>
        <a:bodyPr/>
        <a:lstStyle/>
        <a:p>
          <a:endParaRPr lang="ru-RU"/>
        </a:p>
      </dgm:t>
    </dgm:pt>
    <dgm:pt modelId="{8267B66D-C061-43A6-B059-673C3D604A9C}">
      <dgm:prSet custT="1"/>
      <dgm:spPr/>
      <dgm:t>
        <a:bodyPr/>
        <a:lstStyle/>
        <a:p>
          <a:r>
            <a:rPr lang="ru-RU" sz="1800" dirty="0" smtClean="0">
              <a:solidFill>
                <a:srgbClr val="002060"/>
              </a:solidFill>
            </a:rPr>
            <a:t>поиск информации либо путем перемещения по дереву иерархического каталога, </a:t>
          </a:r>
          <a:endParaRPr lang="ru-RU" sz="1800" dirty="0">
            <a:solidFill>
              <a:srgbClr val="002060"/>
            </a:solidFill>
          </a:endParaRPr>
        </a:p>
      </dgm:t>
    </dgm:pt>
    <dgm:pt modelId="{D8DD5555-C6F6-4D13-ABC1-74B29AA844C6}" type="parTrans" cxnId="{11D34277-65C2-4C1B-AD3F-6A2232F3F3E3}">
      <dgm:prSet/>
      <dgm:spPr/>
      <dgm:t>
        <a:bodyPr/>
        <a:lstStyle/>
        <a:p>
          <a:endParaRPr lang="ru-RU"/>
        </a:p>
      </dgm:t>
    </dgm:pt>
    <dgm:pt modelId="{7A40FA00-755F-476C-9553-86862F7D1153}" type="sibTrans" cxnId="{11D34277-65C2-4C1B-AD3F-6A2232F3F3E3}">
      <dgm:prSet/>
      <dgm:spPr/>
      <dgm:t>
        <a:bodyPr/>
        <a:lstStyle/>
        <a:p>
          <a:endParaRPr lang="ru-RU"/>
        </a:p>
      </dgm:t>
    </dgm:pt>
    <dgm:pt modelId="{E63CD238-8A37-4FCD-B024-A09C84FC40BC}">
      <dgm:prSet custT="1"/>
      <dgm:spPr/>
      <dgm:t>
        <a:bodyPr/>
        <a:lstStyle/>
        <a:p>
          <a:r>
            <a:rPr lang="ru-RU" sz="1800" dirty="0" smtClean="0">
              <a:solidFill>
                <a:srgbClr val="002060"/>
              </a:solidFill>
            </a:rPr>
            <a:t>либо формирование поискового запроса в рамках поддерживаемого системой поискового языка.</a:t>
          </a:r>
          <a:endParaRPr lang="ru-RU" sz="1800" dirty="0">
            <a:solidFill>
              <a:srgbClr val="002060"/>
            </a:solidFill>
          </a:endParaRPr>
        </a:p>
      </dgm:t>
    </dgm:pt>
    <dgm:pt modelId="{13441EEB-A487-402B-8904-664C00BC9DA3}" type="parTrans" cxnId="{A1F56B5F-55BF-4DB1-94ED-C51C48922A04}">
      <dgm:prSet/>
      <dgm:spPr/>
      <dgm:t>
        <a:bodyPr/>
        <a:lstStyle/>
        <a:p>
          <a:endParaRPr lang="ru-RU"/>
        </a:p>
      </dgm:t>
    </dgm:pt>
    <dgm:pt modelId="{BFDDF181-76EC-499C-8BE5-8E145C3E707A}" type="sibTrans" cxnId="{A1F56B5F-55BF-4DB1-94ED-C51C48922A04}">
      <dgm:prSet/>
      <dgm:spPr/>
      <dgm:t>
        <a:bodyPr/>
        <a:lstStyle/>
        <a:p>
          <a:endParaRPr lang="ru-RU"/>
        </a:p>
      </dgm:t>
    </dgm:pt>
    <dgm:pt modelId="{E75A5A74-1E3A-4749-A508-839E0424D04F}">
      <dgm:prSet phldrT="[Текст]" custT="1"/>
      <dgm:spPr>
        <a:solidFill>
          <a:schemeClr val="bg2">
            <a:lumMod val="90000"/>
            <a:alpha val="90000"/>
          </a:schemeClr>
        </a:solidFill>
      </dgm:spPr>
      <dgm:t>
        <a:bodyPr/>
        <a:lstStyle/>
        <a:p>
          <a:r>
            <a:rPr lang="ru-RU" sz="1800" dirty="0" smtClean="0">
              <a:solidFill>
                <a:srgbClr val="002060"/>
              </a:solidFill>
            </a:rPr>
            <a:t>Предметом сканирования являются текстовые документы, при этом для каждого документа формируется набор ключевых слов, по которым пользователю выдаются адреса </a:t>
          </a:r>
          <a:r>
            <a:rPr lang="ru-RU" sz="1800" dirty="0" err="1" smtClean="0">
              <a:solidFill>
                <a:srgbClr val="002060"/>
              </a:solidFill>
            </a:rPr>
            <a:t>заиндексированных</a:t>
          </a:r>
          <a:r>
            <a:rPr lang="ru-RU" sz="1800" dirty="0" smtClean="0">
              <a:solidFill>
                <a:srgbClr val="002060"/>
              </a:solidFill>
            </a:rPr>
            <a:t> ресурсов</a:t>
          </a:r>
          <a:endParaRPr lang="ru-RU" sz="1800" dirty="0"/>
        </a:p>
      </dgm:t>
    </dgm:pt>
    <dgm:pt modelId="{BF3F44F0-E398-4DBE-BFDA-10089C60031D}" type="parTrans" cxnId="{44457D21-E090-4DD5-971E-76CBD7CA03B0}">
      <dgm:prSet/>
      <dgm:spPr/>
      <dgm:t>
        <a:bodyPr/>
        <a:lstStyle/>
        <a:p>
          <a:endParaRPr lang="ru-RU"/>
        </a:p>
      </dgm:t>
    </dgm:pt>
    <dgm:pt modelId="{A0F3CBCE-A9AF-4E21-A4A1-4651E6799A39}" type="sibTrans" cxnId="{44457D21-E090-4DD5-971E-76CBD7CA03B0}">
      <dgm:prSet/>
      <dgm:spPr/>
      <dgm:t>
        <a:bodyPr/>
        <a:lstStyle/>
        <a:p>
          <a:endParaRPr lang="ru-RU"/>
        </a:p>
      </dgm:t>
    </dgm:pt>
    <dgm:pt modelId="{571F5A9B-FFC2-44F0-8CC0-F4CE0C912222}" type="pres">
      <dgm:prSet presAssocID="{DF901860-D044-4936-83C0-AC6AB7B9EA0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467716B2-02B4-4656-A975-24DA641F4BE3}" type="pres">
      <dgm:prSet presAssocID="{C9387253-3FB6-4A6E-B8F3-62BB903CDAAE}" presName="linNode" presStyleCnt="0"/>
      <dgm:spPr/>
    </dgm:pt>
    <dgm:pt modelId="{555D985D-E044-4407-B1B5-0FF41A87E449}" type="pres">
      <dgm:prSet presAssocID="{C9387253-3FB6-4A6E-B8F3-62BB903CDAAE}" presName="parentText" presStyleLbl="node1" presStyleIdx="0" presStyleCnt="4" custScaleX="69873" custScaleY="90500" custLinFactNeighborX="-8274" custLinFactNeighborY="0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FC3FCB7-77C3-4E24-916D-0465D4736978}" type="pres">
      <dgm:prSet presAssocID="{C9387253-3FB6-4A6E-B8F3-62BB903CDAAE}" presName="descendantText" presStyleLbl="alignAccFollowNode1" presStyleIdx="0" presStyleCnt="4" custScaleX="113663" custScaleY="14262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366CAB0-2418-4672-9827-1048C8BA7B51}" type="pres">
      <dgm:prSet presAssocID="{6A3E1A38-EB24-4782-A6D3-E9B8BC872E2D}" presName="sp" presStyleCnt="0"/>
      <dgm:spPr/>
    </dgm:pt>
    <dgm:pt modelId="{0289CF9E-7FDC-4734-A2FF-A78DFABC49A3}" type="pres">
      <dgm:prSet presAssocID="{354394C6-788C-4D19-88D3-F77737F98FE1}" presName="linNode" presStyleCnt="0"/>
      <dgm:spPr/>
    </dgm:pt>
    <dgm:pt modelId="{19FA2535-1469-4820-B21E-7E13F48503F9}" type="pres">
      <dgm:prSet presAssocID="{354394C6-788C-4D19-88D3-F77737F98FE1}" presName="parentText" presStyleLbl="node1" presStyleIdx="1" presStyleCnt="4" custScaleX="69805" custLinFactNeighborX="-8266" custLinFactNeighborY="0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0DA8759-E2B2-4178-9341-3673345FEFE7}" type="pres">
      <dgm:prSet presAssocID="{354394C6-788C-4D19-88D3-F77737F98FE1}" presName="descendantText" presStyleLbl="alignAccFollowNode1" presStyleIdx="1" presStyleCnt="4" custScaleX="103421" custScaleY="112888" custLinFactNeighborX="605" custLinFactNeighborY="643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6D44DD18-53AE-40B4-ACD2-B8F0CA02FF17}" type="pres">
      <dgm:prSet presAssocID="{7E10813C-E007-4749-BA64-67FB896AE33C}" presName="sp" presStyleCnt="0"/>
      <dgm:spPr/>
    </dgm:pt>
    <dgm:pt modelId="{B0078833-F491-482F-A615-BF45386AF7C0}" type="pres">
      <dgm:prSet presAssocID="{E04D7AD6-552C-4023-B3AC-37C3D5FAB74B}" presName="linNode" presStyleCnt="0"/>
      <dgm:spPr/>
    </dgm:pt>
    <dgm:pt modelId="{88C18704-7816-435E-A1D3-EF81DE950848}" type="pres">
      <dgm:prSet presAssocID="{E04D7AD6-552C-4023-B3AC-37C3D5FAB74B}" presName="parentText" presStyleLbl="node1" presStyleIdx="2" presStyleCnt="4" custScaleX="69805" custLinFactNeighborX="-8492" custLinFactNeighborY="0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62765548-7C33-4074-8F1B-02066BC9F44B}" type="pres">
      <dgm:prSet presAssocID="{E04D7AD6-552C-4023-B3AC-37C3D5FAB74B}" presName="descendantText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F08F7AC-8124-428B-8615-77BA04F8D2E2}" type="pres">
      <dgm:prSet presAssocID="{F4269CD6-BAB9-4728-82AA-1847FA9B5DFD}" presName="sp" presStyleCnt="0"/>
      <dgm:spPr/>
    </dgm:pt>
    <dgm:pt modelId="{F38C089A-1A95-40FC-B9CA-EC195FBBB3A8}" type="pres">
      <dgm:prSet presAssocID="{577637BA-F394-4CB1-99F0-748CB30A3658}" presName="linNode" presStyleCnt="0"/>
      <dgm:spPr/>
    </dgm:pt>
    <dgm:pt modelId="{9EBF0392-39F2-4820-BA7F-0E79CFE0A7CF}" type="pres">
      <dgm:prSet presAssocID="{577637BA-F394-4CB1-99F0-748CB30A3658}" presName="parentText" presStyleLbl="node1" presStyleIdx="3" presStyleCnt="4" custScaleX="69805" custLinFactNeighborX="-8266" custLinFactNeighborY="0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A3C8C87-15DC-495D-9DD9-03A9A87605C8}" type="pres">
      <dgm:prSet presAssocID="{577637BA-F394-4CB1-99F0-748CB30A3658}" presName="descendantText" presStyleLbl="alignAccFollowNode1" presStyleIdx="3" presStyleCnt="4" custScaleY="191987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3DE641D6-C431-4C0C-B0A1-0B6C5DF11B2D}" type="presOf" srcId="{577637BA-F394-4CB1-99F0-748CB30A3658}" destId="{9EBF0392-39F2-4820-BA7F-0E79CFE0A7CF}" srcOrd="0" destOrd="0" presId="urn:microsoft.com/office/officeart/2005/8/layout/vList5"/>
    <dgm:cxn modelId="{A1F56B5F-55BF-4DB1-94ED-C51C48922A04}" srcId="{577637BA-F394-4CB1-99F0-748CB30A3658}" destId="{E63CD238-8A37-4FCD-B024-A09C84FC40BC}" srcOrd="2" destOrd="0" parTransId="{13441EEB-A487-402B-8904-664C00BC9DA3}" sibTransId="{BFDDF181-76EC-499C-8BE5-8E145C3E707A}"/>
    <dgm:cxn modelId="{6B689DF2-AD1C-421A-A4B7-570264419A52}" type="presOf" srcId="{DF901860-D044-4936-83C0-AC6AB7B9EA06}" destId="{571F5A9B-FFC2-44F0-8CC0-F4CE0C912222}" srcOrd="0" destOrd="0" presId="urn:microsoft.com/office/officeart/2005/8/layout/vList5"/>
    <dgm:cxn modelId="{EE9EF938-02DC-4341-AC1B-41BA856A63BE}" type="presOf" srcId="{4417D10C-2259-411C-9EE4-B498D6951949}" destId="{3FC3FCB7-77C3-4E24-916D-0465D4736978}" srcOrd="0" destOrd="0" presId="urn:microsoft.com/office/officeart/2005/8/layout/vList5"/>
    <dgm:cxn modelId="{11D34277-65C2-4C1B-AD3F-6A2232F3F3E3}" srcId="{577637BA-F394-4CB1-99F0-748CB30A3658}" destId="{8267B66D-C061-43A6-B059-673C3D604A9C}" srcOrd="1" destOrd="0" parTransId="{D8DD5555-C6F6-4D13-ABC1-74B29AA844C6}" sibTransId="{7A40FA00-755F-476C-9553-86862F7D1153}"/>
    <dgm:cxn modelId="{F4444F7D-7337-4452-AE50-5674DC9B3350}" type="presOf" srcId="{8267B66D-C061-43A6-B059-673C3D604A9C}" destId="{CA3C8C87-15DC-495D-9DD9-03A9A87605C8}" srcOrd="0" destOrd="1" presId="urn:microsoft.com/office/officeart/2005/8/layout/vList5"/>
    <dgm:cxn modelId="{64B188F3-7AB6-4518-B77C-4223142F6D18}" srcId="{DF901860-D044-4936-83C0-AC6AB7B9EA06}" destId="{577637BA-F394-4CB1-99F0-748CB30A3658}" srcOrd="3" destOrd="0" parTransId="{5F933260-0C0D-4AEF-8424-5655F985E1D1}" sibTransId="{D0E1E741-25B1-4CB6-ABBB-F45E9005A4A2}"/>
    <dgm:cxn modelId="{41A47468-3A9D-4D35-84AF-C470EFDADF20}" srcId="{C9387253-3FB6-4A6E-B8F3-62BB903CDAAE}" destId="{6445663B-C6E7-4992-BAE0-079007139B9D}" srcOrd="2" destOrd="0" parTransId="{AD20BA55-50D5-45BF-B3BC-43A4B6348971}" sibTransId="{51B29DDB-9A38-4C0D-AA83-62E4AD80E388}"/>
    <dgm:cxn modelId="{C573C919-22E2-4000-99D0-19FD411E6B03}" type="presOf" srcId="{22AF134D-16F9-454D-8F87-448044CC7655}" destId="{CA3C8C87-15DC-495D-9DD9-03A9A87605C8}" srcOrd="0" destOrd="0" presId="urn:microsoft.com/office/officeart/2005/8/layout/vList5"/>
    <dgm:cxn modelId="{ED4C6DBE-46A3-46C1-B593-B61ADA8A9882}" type="presOf" srcId="{288A6892-16EB-411B-A0DE-56F395470C4B}" destId="{62765548-7C33-4074-8F1B-02066BC9F44B}" srcOrd="0" destOrd="0" presId="urn:microsoft.com/office/officeart/2005/8/layout/vList5"/>
    <dgm:cxn modelId="{9CBCBBF2-2659-4141-8E22-26B6EFA3DBA2}" type="presOf" srcId="{E75A5A74-1E3A-4749-A508-839E0424D04F}" destId="{E0DA8759-E2B2-4178-9341-3673345FEFE7}" srcOrd="0" destOrd="1" presId="urn:microsoft.com/office/officeart/2005/8/layout/vList5"/>
    <dgm:cxn modelId="{44E548B0-D1DD-4F08-92E6-1FB58CEC4ABA}" type="presOf" srcId="{03A4AD6F-4F83-4C3F-B94E-516DC30D43A2}" destId="{3FC3FCB7-77C3-4E24-916D-0465D4736978}" srcOrd="0" destOrd="1" presId="urn:microsoft.com/office/officeart/2005/8/layout/vList5"/>
    <dgm:cxn modelId="{2B1602F0-4F84-4F52-B5C3-3FCEDDA746C6}" type="presOf" srcId="{354394C6-788C-4D19-88D3-F77737F98FE1}" destId="{19FA2535-1469-4820-B21E-7E13F48503F9}" srcOrd="0" destOrd="0" presId="urn:microsoft.com/office/officeart/2005/8/layout/vList5"/>
    <dgm:cxn modelId="{55252CD7-04AC-484A-A6C9-AD293B7A5BFC}" srcId="{577637BA-F394-4CB1-99F0-748CB30A3658}" destId="{22AF134D-16F9-454D-8F87-448044CC7655}" srcOrd="0" destOrd="0" parTransId="{1956B469-EE6C-4DD4-8EC0-ADF7C0E0B0F6}" sibTransId="{874ADA40-E3CE-406C-B41B-F7DAB0F069D6}"/>
    <dgm:cxn modelId="{67D5E444-7229-4EFF-9A00-3D9856E36C2A}" srcId="{DF901860-D044-4936-83C0-AC6AB7B9EA06}" destId="{354394C6-788C-4D19-88D3-F77737F98FE1}" srcOrd="1" destOrd="0" parTransId="{775236B6-08FE-4EB3-A4CA-E1FB8AF27F34}" sibTransId="{7E10813C-E007-4749-BA64-67FB896AE33C}"/>
    <dgm:cxn modelId="{CFA10D4D-B7F7-4B97-ADFC-09309715EE32}" type="presOf" srcId="{C9387253-3FB6-4A6E-B8F3-62BB903CDAAE}" destId="{555D985D-E044-4407-B1B5-0FF41A87E449}" srcOrd="0" destOrd="0" presId="urn:microsoft.com/office/officeart/2005/8/layout/vList5"/>
    <dgm:cxn modelId="{EE208D98-51DE-4A0F-B367-0FFDF3C13571}" srcId="{DF901860-D044-4936-83C0-AC6AB7B9EA06}" destId="{E04D7AD6-552C-4023-B3AC-37C3D5FAB74B}" srcOrd="2" destOrd="0" parTransId="{FAD0E84E-BF95-4D43-AB01-2DC7A6FCDDC7}" sibTransId="{F4269CD6-BAB9-4728-82AA-1847FA9B5DFD}"/>
    <dgm:cxn modelId="{44457D21-E090-4DD5-971E-76CBD7CA03B0}" srcId="{354394C6-788C-4D19-88D3-F77737F98FE1}" destId="{E75A5A74-1E3A-4749-A508-839E0424D04F}" srcOrd="1" destOrd="0" parTransId="{BF3F44F0-E398-4DBE-BFDA-10089C60031D}" sibTransId="{A0F3CBCE-A9AF-4E21-A4A1-4651E6799A39}"/>
    <dgm:cxn modelId="{6F18A3F8-E299-4302-B949-76AECD10D86A}" srcId="{C9387253-3FB6-4A6E-B8F3-62BB903CDAAE}" destId="{4417D10C-2259-411C-9EE4-B498D6951949}" srcOrd="0" destOrd="0" parTransId="{A31A1A40-1545-4B47-989C-F6988CC2FAF4}" sibTransId="{A282A0E2-A7F2-43FE-BA67-A63477F0A138}"/>
    <dgm:cxn modelId="{EE16B845-175F-4251-92DE-EBC73EB04C3D}" srcId="{E04D7AD6-552C-4023-B3AC-37C3D5FAB74B}" destId="{288A6892-16EB-411B-A0DE-56F395470C4B}" srcOrd="0" destOrd="0" parTransId="{E3F914F1-F383-4900-942C-3D12D8C5DB24}" sibTransId="{1255D0BA-39BA-490C-93E0-CBC88B1ED019}"/>
    <dgm:cxn modelId="{DF605336-7278-4301-85A6-53D44C88D047}" type="presOf" srcId="{E04D7AD6-552C-4023-B3AC-37C3D5FAB74B}" destId="{88C18704-7816-435E-A1D3-EF81DE950848}" srcOrd="0" destOrd="0" presId="urn:microsoft.com/office/officeart/2005/8/layout/vList5"/>
    <dgm:cxn modelId="{DC780BB2-DD1A-45C3-8C9B-70A025B570FF}" type="presOf" srcId="{79F0EDD8-EE80-404A-98D6-34272D106116}" destId="{E0DA8759-E2B2-4178-9341-3673345FEFE7}" srcOrd="0" destOrd="0" presId="urn:microsoft.com/office/officeart/2005/8/layout/vList5"/>
    <dgm:cxn modelId="{4AB7240E-6B41-4263-9A34-F00D72A6B021}" srcId="{DF901860-D044-4936-83C0-AC6AB7B9EA06}" destId="{C9387253-3FB6-4A6E-B8F3-62BB903CDAAE}" srcOrd="0" destOrd="0" parTransId="{75EDFEBC-9704-41BA-8D58-F80C114FC681}" sibTransId="{6A3E1A38-EB24-4782-A6D3-E9B8BC872E2D}"/>
    <dgm:cxn modelId="{70F39D6A-6C23-4932-9889-1DB582F7E4E9}" srcId="{C9387253-3FB6-4A6E-B8F3-62BB903CDAAE}" destId="{03A4AD6F-4F83-4C3F-B94E-516DC30D43A2}" srcOrd="1" destOrd="0" parTransId="{1751721D-821D-40EC-97CE-4223744A8BCF}" sibTransId="{017357C1-ACC6-49DC-9555-FD98F4FD3086}"/>
    <dgm:cxn modelId="{95D0F2F0-E9B8-411F-AEF0-8F25423E42B8}" type="presOf" srcId="{E63CD238-8A37-4FCD-B024-A09C84FC40BC}" destId="{CA3C8C87-15DC-495D-9DD9-03A9A87605C8}" srcOrd="0" destOrd="2" presId="urn:microsoft.com/office/officeart/2005/8/layout/vList5"/>
    <dgm:cxn modelId="{A893849F-D290-4E31-8F7B-8E502DE8BCE0}" srcId="{354394C6-788C-4D19-88D3-F77737F98FE1}" destId="{79F0EDD8-EE80-404A-98D6-34272D106116}" srcOrd="0" destOrd="0" parTransId="{208CC54D-A5BA-40BB-A3CC-F0D71EE7CAC6}" sibTransId="{313E3393-6BEE-4FEF-B594-D35E7CBB722D}"/>
    <dgm:cxn modelId="{FAFE4630-1095-450A-AFD2-0FBAC83958DC}" type="presOf" srcId="{6445663B-C6E7-4992-BAE0-079007139B9D}" destId="{3FC3FCB7-77C3-4E24-916D-0465D4736978}" srcOrd="0" destOrd="2" presId="urn:microsoft.com/office/officeart/2005/8/layout/vList5"/>
    <dgm:cxn modelId="{319F3A4E-17A3-4F58-B15A-3E66322B8248}" type="presParOf" srcId="{571F5A9B-FFC2-44F0-8CC0-F4CE0C912222}" destId="{467716B2-02B4-4656-A975-24DA641F4BE3}" srcOrd="0" destOrd="0" presId="urn:microsoft.com/office/officeart/2005/8/layout/vList5"/>
    <dgm:cxn modelId="{4C653B0D-E8E5-4D25-B73A-3D536538077E}" type="presParOf" srcId="{467716B2-02B4-4656-A975-24DA641F4BE3}" destId="{555D985D-E044-4407-B1B5-0FF41A87E449}" srcOrd="0" destOrd="0" presId="urn:microsoft.com/office/officeart/2005/8/layout/vList5"/>
    <dgm:cxn modelId="{E1804111-50A5-493D-9554-C73F842E8EAC}" type="presParOf" srcId="{467716B2-02B4-4656-A975-24DA641F4BE3}" destId="{3FC3FCB7-77C3-4E24-916D-0465D4736978}" srcOrd="1" destOrd="0" presId="urn:microsoft.com/office/officeart/2005/8/layout/vList5"/>
    <dgm:cxn modelId="{49E40F0F-CC75-4FFA-8AB6-68A3B3D161FB}" type="presParOf" srcId="{571F5A9B-FFC2-44F0-8CC0-F4CE0C912222}" destId="{7366CAB0-2418-4672-9827-1048C8BA7B51}" srcOrd="1" destOrd="0" presId="urn:microsoft.com/office/officeart/2005/8/layout/vList5"/>
    <dgm:cxn modelId="{D47594E4-3FFE-414D-B56B-438359A1FD8A}" type="presParOf" srcId="{571F5A9B-FFC2-44F0-8CC0-F4CE0C912222}" destId="{0289CF9E-7FDC-4734-A2FF-A78DFABC49A3}" srcOrd="2" destOrd="0" presId="urn:microsoft.com/office/officeart/2005/8/layout/vList5"/>
    <dgm:cxn modelId="{64ABC946-B5FC-4898-AB9E-26D3A5DAF5C2}" type="presParOf" srcId="{0289CF9E-7FDC-4734-A2FF-A78DFABC49A3}" destId="{19FA2535-1469-4820-B21E-7E13F48503F9}" srcOrd="0" destOrd="0" presId="urn:microsoft.com/office/officeart/2005/8/layout/vList5"/>
    <dgm:cxn modelId="{495F6CB2-7199-4483-92FC-EDC798EA2373}" type="presParOf" srcId="{0289CF9E-7FDC-4734-A2FF-A78DFABC49A3}" destId="{E0DA8759-E2B2-4178-9341-3673345FEFE7}" srcOrd="1" destOrd="0" presId="urn:microsoft.com/office/officeart/2005/8/layout/vList5"/>
    <dgm:cxn modelId="{756B111C-4C43-4415-9CDE-14EB9E7B666D}" type="presParOf" srcId="{571F5A9B-FFC2-44F0-8CC0-F4CE0C912222}" destId="{6D44DD18-53AE-40B4-ACD2-B8F0CA02FF17}" srcOrd="3" destOrd="0" presId="urn:microsoft.com/office/officeart/2005/8/layout/vList5"/>
    <dgm:cxn modelId="{73A12066-37DA-4021-9E46-FF7AFDA1B893}" type="presParOf" srcId="{571F5A9B-FFC2-44F0-8CC0-F4CE0C912222}" destId="{B0078833-F491-482F-A615-BF45386AF7C0}" srcOrd="4" destOrd="0" presId="urn:microsoft.com/office/officeart/2005/8/layout/vList5"/>
    <dgm:cxn modelId="{6ACE2D64-1811-480F-B899-FFC16AE5633C}" type="presParOf" srcId="{B0078833-F491-482F-A615-BF45386AF7C0}" destId="{88C18704-7816-435E-A1D3-EF81DE950848}" srcOrd="0" destOrd="0" presId="urn:microsoft.com/office/officeart/2005/8/layout/vList5"/>
    <dgm:cxn modelId="{C6483C2C-0333-4A56-90F5-64CD7695A6CF}" type="presParOf" srcId="{B0078833-F491-482F-A615-BF45386AF7C0}" destId="{62765548-7C33-4074-8F1B-02066BC9F44B}" srcOrd="1" destOrd="0" presId="urn:microsoft.com/office/officeart/2005/8/layout/vList5"/>
    <dgm:cxn modelId="{6F485634-7F24-45B5-89CC-0EB1FA344EC2}" type="presParOf" srcId="{571F5A9B-FFC2-44F0-8CC0-F4CE0C912222}" destId="{CF08F7AC-8124-428B-8615-77BA04F8D2E2}" srcOrd="5" destOrd="0" presId="urn:microsoft.com/office/officeart/2005/8/layout/vList5"/>
    <dgm:cxn modelId="{D3EB06F1-5129-49B3-8212-05F5C3FD7957}" type="presParOf" srcId="{571F5A9B-FFC2-44F0-8CC0-F4CE0C912222}" destId="{F38C089A-1A95-40FC-B9CA-EC195FBBB3A8}" srcOrd="6" destOrd="0" presId="urn:microsoft.com/office/officeart/2005/8/layout/vList5"/>
    <dgm:cxn modelId="{FDE0425F-BD93-488B-BAE9-54600CE71C25}" type="presParOf" srcId="{F38C089A-1A95-40FC-B9CA-EC195FBBB3A8}" destId="{9EBF0392-39F2-4820-BA7F-0E79CFE0A7CF}" srcOrd="0" destOrd="0" presId="urn:microsoft.com/office/officeart/2005/8/layout/vList5"/>
    <dgm:cxn modelId="{EFC9760B-9A1A-4D43-875A-EE6A67F56C1E}" type="presParOf" srcId="{F38C089A-1A95-40FC-B9CA-EC195FBBB3A8}" destId="{CA3C8C87-15DC-495D-9DD9-03A9A87605C8}" srcOrd="1" destOrd="0" presId="urn:microsoft.com/office/officeart/2005/8/layout/vList5"/>
  </dgm:cxnLst>
  <dgm:bg>
    <a:solidFill>
      <a:schemeClr val="bg2">
        <a:lumMod val="90000"/>
      </a:schemeClr>
    </a:solidFill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90B7A8-9266-49FA-9F45-F52C9DC82F31}">
      <dsp:nvSpPr>
        <dsp:cNvPr id="0" name=""/>
        <dsp:cNvSpPr/>
      </dsp:nvSpPr>
      <dsp:spPr>
        <a:xfrm>
          <a:off x="3571" y="100909"/>
          <a:ext cx="1561703" cy="93702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kern="1200" dirty="0" smtClean="0"/>
            <a:t>Формирование запроса</a:t>
          </a:r>
          <a:endParaRPr lang="ru-RU" sz="1600" kern="1200" dirty="0"/>
        </a:p>
      </dsp:txBody>
      <dsp:txXfrm>
        <a:off x="31015" y="128353"/>
        <a:ext cx="1506815" cy="882133"/>
      </dsp:txXfrm>
    </dsp:sp>
    <dsp:sp modelId="{FF084529-C110-4F6F-BE0B-15F8980D30B1}">
      <dsp:nvSpPr>
        <dsp:cNvPr id="0" name=""/>
        <dsp:cNvSpPr/>
      </dsp:nvSpPr>
      <dsp:spPr>
        <a:xfrm>
          <a:off x="1721445" y="375768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300" kern="1200"/>
        </a:p>
      </dsp:txBody>
      <dsp:txXfrm>
        <a:off x="1721445" y="453228"/>
        <a:ext cx="231757" cy="232382"/>
      </dsp:txXfrm>
    </dsp:sp>
    <dsp:sp modelId="{43118CFD-9A95-4F43-A90F-E515EAE29B9A}">
      <dsp:nvSpPr>
        <dsp:cNvPr id="0" name=""/>
        <dsp:cNvSpPr/>
      </dsp:nvSpPr>
      <dsp:spPr>
        <a:xfrm>
          <a:off x="2189956" y="100909"/>
          <a:ext cx="1561703" cy="93702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kern="1200" dirty="0" smtClean="0"/>
            <a:t>Поиск</a:t>
          </a:r>
          <a:endParaRPr lang="ru-RU" sz="1600" kern="1200" dirty="0"/>
        </a:p>
      </dsp:txBody>
      <dsp:txXfrm>
        <a:off x="2217400" y="128353"/>
        <a:ext cx="1506815" cy="882133"/>
      </dsp:txXfrm>
    </dsp:sp>
    <dsp:sp modelId="{16998351-830D-4C17-B400-71D472B9BCCB}">
      <dsp:nvSpPr>
        <dsp:cNvPr id="0" name=""/>
        <dsp:cNvSpPr/>
      </dsp:nvSpPr>
      <dsp:spPr>
        <a:xfrm>
          <a:off x="3907829" y="375768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300" kern="1200"/>
        </a:p>
      </dsp:txBody>
      <dsp:txXfrm>
        <a:off x="3907829" y="453228"/>
        <a:ext cx="231757" cy="232382"/>
      </dsp:txXfrm>
    </dsp:sp>
    <dsp:sp modelId="{D3C48674-9D44-4275-97F1-2758401006E9}">
      <dsp:nvSpPr>
        <dsp:cNvPr id="0" name=""/>
        <dsp:cNvSpPr/>
      </dsp:nvSpPr>
      <dsp:spPr>
        <a:xfrm>
          <a:off x="4376340" y="100909"/>
          <a:ext cx="1561703" cy="93702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kern="1200" dirty="0" smtClean="0"/>
            <a:t>Просмотр результата поиска</a:t>
          </a:r>
          <a:endParaRPr lang="ru-RU" sz="1600" kern="1200" dirty="0"/>
        </a:p>
      </dsp:txBody>
      <dsp:txXfrm>
        <a:off x="4403784" y="128353"/>
        <a:ext cx="1506815" cy="882133"/>
      </dsp:txXfrm>
    </dsp:sp>
    <dsp:sp modelId="{B9D461C9-9CB3-4777-9876-C4461E34BD19}">
      <dsp:nvSpPr>
        <dsp:cNvPr id="0" name=""/>
        <dsp:cNvSpPr/>
      </dsp:nvSpPr>
      <dsp:spPr>
        <a:xfrm>
          <a:off x="6094214" y="375768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300" kern="1200"/>
        </a:p>
      </dsp:txBody>
      <dsp:txXfrm>
        <a:off x="6094214" y="453228"/>
        <a:ext cx="231757" cy="232382"/>
      </dsp:txXfrm>
    </dsp:sp>
    <dsp:sp modelId="{97159E69-6E63-4F6D-847C-4C4F93FFF9C0}">
      <dsp:nvSpPr>
        <dsp:cNvPr id="0" name=""/>
        <dsp:cNvSpPr/>
      </dsp:nvSpPr>
      <dsp:spPr>
        <a:xfrm>
          <a:off x="6562724" y="100909"/>
          <a:ext cx="1561703" cy="93702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kern="1200" dirty="0" smtClean="0"/>
            <a:t>Окончание поиска</a:t>
          </a:r>
          <a:endParaRPr lang="ru-RU" sz="1600" kern="1200" dirty="0"/>
        </a:p>
      </dsp:txBody>
      <dsp:txXfrm>
        <a:off x="6590168" y="128353"/>
        <a:ext cx="1506815" cy="8821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C3FCB7-77C3-4E24-916D-0465D4736978}">
      <dsp:nvSpPr>
        <dsp:cNvPr id="0" name=""/>
        <dsp:cNvSpPr/>
      </dsp:nvSpPr>
      <dsp:spPr>
        <a:xfrm rot="5400000">
          <a:off x="6671993" y="-3580148"/>
          <a:ext cx="1396943" cy="8561290"/>
        </a:xfrm>
        <a:prstGeom prst="round2SameRect">
          <a:avLst/>
        </a:prstGeom>
        <a:solidFill>
          <a:schemeClr val="bg2">
            <a:lumMod val="9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800" kern="1200" dirty="0" smtClean="0">
              <a:solidFill>
                <a:srgbClr val="002060"/>
              </a:solidFill>
            </a:rPr>
            <a:t>Выполняют специальные программы-роботы. </a:t>
          </a:r>
          <a:endParaRPr lang="ru-RU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800" kern="1200" dirty="0" smtClean="0">
              <a:solidFill>
                <a:srgbClr val="002060"/>
              </a:solidFill>
            </a:rPr>
            <a:t>Просмотр информации происходит в автоматическом режиме и состоит в последовательном обходе узлов сети на основе заданного алгоритма. </a:t>
          </a:r>
          <a:endParaRPr lang="ru-RU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800" kern="1200" dirty="0" smtClean="0">
              <a:solidFill>
                <a:srgbClr val="002060"/>
              </a:solidFill>
            </a:rPr>
            <a:t>Важной характеристикой поисковой машины является число уже отсканированных узлов и скорость работы сканирующих программ.</a:t>
          </a:r>
          <a:endParaRPr lang="ru-RU" sz="1800" kern="1200" dirty="0"/>
        </a:p>
      </dsp:txBody>
      <dsp:txXfrm rot="-5400000">
        <a:off x="3089820" y="70218"/>
        <a:ext cx="8493097" cy="1260557"/>
      </dsp:txXfrm>
    </dsp:sp>
    <dsp:sp modelId="{555D985D-E044-4407-B1B5-0FF41A87E449}">
      <dsp:nvSpPr>
        <dsp:cNvPr id="0" name=""/>
        <dsp:cNvSpPr/>
      </dsp:nvSpPr>
      <dsp:spPr>
        <a:xfrm>
          <a:off x="0" y="146486"/>
          <a:ext cx="2960411" cy="1108020"/>
        </a:xfrm>
        <a:prstGeom prst="roundRect">
          <a:avLst/>
        </a:prstGeom>
        <a:solidFill>
          <a:schemeClr val="bg2">
            <a:lumMod val="9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kern="1200" dirty="0" smtClean="0">
              <a:solidFill>
                <a:srgbClr val="002060"/>
              </a:solidFill>
            </a:rPr>
            <a:t>Сканирование</a:t>
          </a:r>
          <a:endParaRPr lang="ru-RU" sz="2400" kern="1200" dirty="0">
            <a:solidFill>
              <a:srgbClr val="002060"/>
            </a:solidFill>
          </a:endParaRPr>
        </a:p>
      </dsp:txBody>
      <dsp:txXfrm>
        <a:off x="54089" y="200575"/>
        <a:ext cx="2852233" cy="999842"/>
      </dsp:txXfrm>
    </dsp:sp>
    <dsp:sp modelId="{E0DA8759-E2B2-4178-9341-3673345FEFE7}">
      <dsp:nvSpPr>
        <dsp:cNvPr id="0" name=""/>
        <dsp:cNvSpPr/>
      </dsp:nvSpPr>
      <dsp:spPr>
        <a:xfrm rot="5400000">
          <a:off x="6461368" y="-1763340"/>
          <a:ext cx="1105699" cy="7797460"/>
        </a:xfrm>
        <a:prstGeom prst="round2SameRect">
          <a:avLst/>
        </a:prstGeom>
        <a:solidFill>
          <a:schemeClr val="bg2">
            <a:lumMod val="9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800" kern="1200" dirty="0" smtClean="0">
              <a:solidFill>
                <a:srgbClr val="002060"/>
              </a:solidFill>
            </a:rPr>
            <a:t>предполагает формирование базы данных поисковой машины. </a:t>
          </a:r>
          <a:endParaRPr lang="ru-RU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800" kern="1200" dirty="0" smtClean="0">
              <a:solidFill>
                <a:srgbClr val="002060"/>
              </a:solidFill>
            </a:rPr>
            <a:t>Предметом сканирования являются текстовые документы, при этом для каждого документа формируется набор ключевых слов, по которым пользователю выдаются адреса </a:t>
          </a:r>
          <a:r>
            <a:rPr lang="ru-RU" sz="1800" kern="1200" dirty="0" err="1" smtClean="0">
              <a:solidFill>
                <a:srgbClr val="002060"/>
              </a:solidFill>
            </a:rPr>
            <a:t>заиндексированных</a:t>
          </a:r>
          <a:r>
            <a:rPr lang="ru-RU" sz="1800" kern="1200" dirty="0" smtClean="0">
              <a:solidFill>
                <a:srgbClr val="002060"/>
              </a:solidFill>
            </a:rPr>
            <a:t> ресурсов</a:t>
          </a:r>
          <a:endParaRPr lang="ru-RU" sz="1800" kern="1200" dirty="0"/>
        </a:p>
      </dsp:txBody>
      <dsp:txXfrm rot="-5400000">
        <a:off x="3115488" y="1636516"/>
        <a:ext cx="7743484" cy="997747"/>
      </dsp:txXfrm>
    </dsp:sp>
    <dsp:sp modelId="{19FA2535-1469-4820-B21E-7E13F48503F9}">
      <dsp:nvSpPr>
        <dsp:cNvPr id="0" name=""/>
        <dsp:cNvSpPr/>
      </dsp:nvSpPr>
      <dsp:spPr>
        <a:xfrm>
          <a:off x="0" y="1460185"/>
          <a:ext cx="2960421" cy="1224332"/>
        </a:xfrm>
        <a:prstGeom prst="roundRect">
          <a:avLst/>
        </a:prstGeom>
        <a:solidFill>
          <a:schemeClr val="bg2">
            <a:lumMod val="9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kern="1200" dirty="0" smtClean="0">
              <a:solidFill>
                <a:srgbClr val="002060"/>
              </a:solidFill>
            </a:rPr>
            <a:t>Индексирование</a:t>
          </a:r>
          <a:endParaRPr lang="ru-RU" sz="2400" kern="1200" dirty="0">
            <a:solidFill>
              <a:srgbClr val="002060"/>
            </a:solidFill>
          </a:endParaRPr>
        </a:p>
      </dsp:txBody>
      <dsp:txXfrm>
        <a:off x="59767" y="1519952"/>
        <a:ext cx="2840887" cy="1104798"/>
      </dsp:txXfrm>
    </dsp:sp>
    <dsp:sp modelId="{62765548-7C33-4074-8F1B-02066BC9F44B}">
      <dsp:nvSpPr>
        <dsp:cNvPr id="0" name=""/>
        <dsp:cNvSpPr/>
      </dsp:nvSpPr>
      <dsp:spPr>
        <a:xfrm rot="5400000">
          <a:off x="6369863" y="-411866"/>
          <a:ext cx="979465" cy="7539532"/>
        </a:xfrm>
        <a:prstGeom prst="round2SameRect">
          <a:avLst/>
        </a:prstGeom>
        <a:solidFill>
          <a:schemeClr val="bg2">
            <a:lumMod val="9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800" kern="1200" dirty="0" smtClean="0">
              <a:solidFill>
                <a:srgbClr val="002060"/>
              </a:solidFill>
            </a:rPr>
            <a:t>происходит присвоение метки о принадлежности данного информационного объекта к определенному типу.</a:t>
          </a:r>
          <a:endParaRPr lang="ru-RU" sz="1800" kern="1200" dirty="0"/>
        </a:p>
      </dsp:txBody>
      <dsp:txXfrm rot="-5400000">
        <a:off x="3089830" y="2915981"/>
        <a:ext cx="7491718" cy="883837"/>
      </dsp:txXfrm>
    </dsp:sp>
    <dsp:sp modelId="{88C18704-7816-435E-A1D3-EF81DE950848}">
      <dsp:nvSpPr>
        <dsp:cNvPr id="0" name=""/>
        <dsp:cNvSpPr/>
      </dsp:nvSpPr>
      <dsp:spPr>
        <a:xfrm>
          <a:off x="0" y="2745734"/>
          <a:ext cx="2960421" cy="1224332"/>
        </a:xfrm>
        <a:prstGeom prst="roundRect">
          <a:avLst/>
        </a:prstGeom>
        <a:solidFill>
          <a:schemeClr val="bg2">
            <a:lumMod val="9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kern="1200" dirty="0" smtClean="0">
              <a:solidFill>
                <a:srgbClr val="002060"/>
              </a:solidFill>
            </a:rPr>
            <a:t>Классификация</a:t>
          </a:r>
          <a:endParaRPr lang="ru-RU" sz="2400" kern="1200" dirty="0">
            <a:solidFill>
              <a:srgbClr val="002060"/>
            </a:solidFill>
          </a:endParaRPr>
        </a:p>
      </dsp:txBody>
      <dsp:txXfrm>
        <a:off x="59767" y="2805501"/>
        <a:ext cx="2840887" cy="1104798"/>
      </dsp:txXfrm>
    </dsp:sp>
    <dsp:sp modelId="{CA3C8C87-15DC-495D-9DD9-03A9A87605C8}">
      <dsp:nvSpPr>
        <dsp:cNvPr id="0" name=""/>
        <dsp:cNvSpPr/>
      </dsp:nvSpPr>
      <dsp:spPr>
        <a:xfrm rot="5400000">
          <a:off x="5912800" y="1205421"/>
          <a:ext cx="1880446" cy="7532169"/>
        </a:xfrm>
        <a:prstGeom prst="round2SameRect">
          <a:avLst/>
        </a:prstGeom>
        <a:solidFill>
          <a:schemeClr val="bg2">
            <a:lumMod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800" kern="1200" dirty="0" smtClean="0">
              <a:solidFill>
                <a:srgbClr val="002060"/>
              </a:solidFill>
            </a:rPr>
            <a:t>реализуются два основных подхода: </a:t>
          </a:r>
          <a:endParaRPr lang="ru-RU" sz="1800" kern="1200" dirty="0">
            <a:solidFill>
              <a:srgbClr val="002060"/>
            </a:solidFill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800" kern="1200" dirty="0" smtClean="0">
              <a:solidFill>
                <a:srgbClr val="002060"/>
              </a:solidFill>
            </a:rPr>
            <a:t>поиск информации либо путем перемещения по дереву иерархического каталога, </a:t>
          </a:r>
          <a:endParaRPr lang="ru-RU" sz="1800" kern="1200" dirty="0">
            <a:solidFill>
              <a:srgbClr val="002060"/>
            </a:solidFill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800" kern="1200" dirty="0" smtClean="0">
              <a:solidFill>
                <a:srgbClr val="002060"/>
              </a:solidFill>
            </a:rPr>
            <a:t>либо формирование поискового запроса в рамках поддерживаемого системой поискового языка.</a:t>
          </a:r>
          <a:endParaRPr lang="ru-RU" sz="1800" kern="1200" dirty="0">
            <a:solidFill>
              <a:srgbClr val="002060"/>
            </a:solidFill>
          </a:endParaRPr>
        </a:p>
      </dsp:txBody>
      <dsp:txXfrm rot="-5400000">
        <a:off x="3086939" y="4123078"/>
        <a:ext cx="7440373" cy="1696854"/>
      </dsp:txXfrm>
    </dsp:sp>
    <dsp:sp modelId="{9EBF0392-39F2-4820-BA7F-0E79CFE0A7CF}">
      <dsp:nvSpPr>
        <dsp:cNvPr id="0" name=""/>
        <dsp:cNvSpPr/>
      </dsp:nvSpPr>
      <dsp:spPr>
        <a:xfrm>
          <a:off x="0" y="4359340"/>
          <a:ext cx="2957530" cy="1224332"/>
        </a:xfrm>
        <a:prstGeom prst="roundRect">
          <a:avLst/>
        </a:prstGeom>
        <a:solidFill>
          <a:schemeClr val="bg2">
            <a:lumMod val="9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kern="1200" dirty="0" smtClean="0">
              <a:solidFill>
                <a:srgbClr val="002060"/>
              </a:solidFill>
            </a:rPr>
            <a:t>Обслуживание</a:t>
          </a:r>
          <a:endParaRPr lang="ru-RU" sz="2400" kern="1200" dirty="0">
            <a:solidFill>
              <a:srgbClr val="002060"/>
            </a:solidFill>
          </a:endParaRPr>
        </a:p>
      </dsp:txBody>
      <dsp:txXfrm>
        <a:off x="59767" y="4419107"/>
        <a:ext cx="2837996" cy="11047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E8B910-8746-4970-B901-610C4FD21E52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363842-486C-4935-A0CF-2BA64805CA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7432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363842-486C-4935-A0CF-2BA64805CA72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38723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363842-486C-4935-A0CF-2BA64805CA72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8469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363842-486C-4935-A0CF-2BA64805CA72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5744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363842-486C-4935-A0CF-2BA64805CA72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40612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363842-486C-4935-A0CF-2BA64805CA72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14539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363842-486C-4935-A0CF-2BA64805CA72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9596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363842-486C-4935-A0CF-2BA64805CA72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5383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363842-486C-4935-A0CF-2BA64805CA72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11325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363842-486C-4935-A0CF-2BA64805CA72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30481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363842-486C-4935-A0CF-2BA64805CA72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9720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C94A8-0EEB-454E-AE1E-03294F915811}" type="datetime1">
              <a:rPr lang="ru-RU" smtClean="0"/>
              <a:t>27.09.2022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9528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0CBD8-512D-4F1A-9DD9-C3B39BEE0E58}" type="datetime1">
              <a:rPr lang="ru-RU" smtClean="0"/>
              <a:t>27.09.2022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6448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09AF4-A8B3-4EF2-8773-6B8292A1E6DD}" type="datetime1">
              <a:rPr lang="ru-RU" smtClean="0"/>
              <a:t>27.09.2022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5872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1DFA7-EC72-4F25-B7D9-6861800A0294}" type="datetime1">
              <a:rPr lang="ru-RU" smtClean="0"/>
              <a:t>27.09.2022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9656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33BE8-B2AC-480D-9833-8E22D0BEFB71}" type="datetime1">
              <a:rPr lang="ru-RU" smtClean="0"/>
              <a:t>27.09.2022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9124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ED401-15B6-4BEE-BB26-07851D24832C}" type="datetime1">
              <a:rPr lang="ru-RU" smtClean="0"/>
              <a:t>27.09.2022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5953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1B24E-D4A7-42F3-9BB9-80C6CF38843F}" type="datetime1">
              <a:rPr lang="ru-RU" smtClean="0"/>
              <a:t>27.09.2022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6395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EC5AB-30EB-468B-9A2D-BEA8F10B39DE}" type="datetime1">
              <a:rPr lang="ru-RU" smtClean="0"/>
              <a:t>27.09.2022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6000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907EC-4AB4-45DC-A312-A4EEC623570F}" type="datetime1">
              <a:rPr lang="ru-RU" smtClean="0"/>
              <a:t>27.09.2022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6646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2212D-4BAC-4580-8D40-857DA5F3CF0B}" type="datetime1">
              <a:rPr lang="ru-RU" smtClean="0"/>
              <a:t>27.09.2022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89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31235-5FFB-476B-80EC-2F0C25F645E5}" type="datetime1">
              <a:rPr lang="ru-RU" smtClean="0"/>
              <a:t>27.09.2022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0034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E50350-CE2C-4F99-8D01-96C38D7F0AC1}" type="datetime1">
              <a:rPr lang="ru-RU" smtClean="0"/>
              <a:t>27.09.2022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08E8C3-E76C-494A-B5FB-E248F6394D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4837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0" r:id="rId1"/>
    <p:sldLayoutId id="2147483841" r:id="rId2"/>
    <p:sldLayoutId id="2147483842" r:id="rId3"/>
    <p:sldLayoutId id="2147483843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ru-RU" sz="3200" b="1" dirty="0" smtClean="0">
                <a:solidFill>
                  <a:srgbClr val="002060"/>
                </a:solidFill>
              </a:rPr>
              <a:t>Информационно-поисковые системы.</a:t>
            </a:r>
            <a:br>
              <a:rPr lang="ru-RU" sz="3200" b="1" dirty="0" smtClean="0">
                <a:solidFill>
                  <a:srgbClr val="002060"/>
                </a:solidFill>
              </a:rPr>
            </a:br>
            <a:r>
              <a:rPr lang="ru-RU" sz="3200" b="1" dirty="0" smtClean="0">
                <a:solidFill>
                  <a:srgbClr val="002060"/>
                </a:solidFill>
              </a:rPr>
              <a:t>Поиск в Интернет</a:t>
            </a:r>
            <a:endParaRPr lang="ru-RU" sz="3200" b="1" dirty="0">
              <a:solidFill>
                <a:srgbClr val="002060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5263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2772" y="179786"/>
            <a:ext cx="10515600" cy="748393"/>
          </a:xfrm>
        </p:spPr>
        <p:txBody>
          <a:bodyPr>
            <a:normAutofit fontScale="90000"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ru-RU" dirty="0">
                <a:solidFill>
                  <a:srgbClr val="FF0000"/>
                </a:solidFill>
              </a:rPr>
              <a:t>Понятие информационно-поисковых </a:t>
            </a:r>
            <a:r>
              <a:rPr lang="ru-RU" dirty="0" smtClean="0">
                <a:solidFill>
                  <a:srgbClr val="FF0000"/>
                </a:solidFill>
              </a:rPr>
              <a:t>систем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02772" y="1035164"/>
            <a:ext cx="10515600" cy="5321186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ru-RU" sz="2400" b="1" dirty="0">
                <a:solidFill>
                  <a:srgbClr val="002060"/>
                </a:solidFill>
              </a:rPr>
              <a:t>Тематические каталоги</a:t>
            </a:r>
            <a:r>
              <a:rPr lang="ru-RU" sz="2400" dirty="0">
                <a:solidFill>
                  <a:srgbClr val="002060"/>
                </a:solidFill>
              </a:rPr>
              <a:t> предусматривают обработку документов и отнесение их к одной из нескольких категорий, перечень которых заранее задан. </a:t>
            </a:r>
            <a:endParaRPr lang="ru-RU" sz="2400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2060"/>
                </a:solidFill>
              </a:rPr>
              <a:t> </a:t>
            </a:r>
            <a:r>
              <a:rPr lang="ru-RU" sz="2400" dirty="0" smtClean="0">
                <a:solidFill>
                  <a:srgbClr val="002060"/>
                </a:solidFill>
              </a:rPr>
              <a:t>  Иерархически </a:t>
            </a:r>
            <a:r>
              <a:rPr lang="ru-RU" sz="2400" dirty="0">
                <a:solidFill>
                  <a:srgbClr val="002060"/>
                </a:solidFill>
              </a:rPr>
              <a:t>организованный тематический каталог </a:t>
            </a:r>
            <a:r>
              <a:rPr lang="ru-RU" sz="2400" dirty="0" err="1">
                <a:solidFill>
                  <a:srgbClr val="002060"/>
                </a:solidFill>
              </a:rPr>
              <a:t>Web</a:t>
            </a:r>
            <a:r>
              <a:rPr lang="ru-RU" sz="2400" dirty="0">
                <a:solidFill>
                  <a:srgbClr val="002060"/>
                </a:solidFill>
              </a:rPr>
              <a:t> генерируется </a:t>
            </a:r>
            <a:r>
              <a:rPr lang="ru-RU" sz="2400" dirty="0" smtClean="0">
                <a:solidFill>
                  <a:srgbClr val="002060"/>
                </a:solidFill>
              </a:rPr>
              <a:t>    полуавтоматически</a:t>
            </a:r>
            <a:r>
              <a:rPr lang="ru-RU" sz="2400" dirty="0">
                <a:solidFill>
                  <a:srgbClr val="002060"/>
                </a:solidFill>
              </a:rPr>
              <a:t>. </a:t>
            </a:r>
            <a:endParaRPr lang="ru-RU" sz="2400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2060"/>
                </a:solidFill>
              </a:rPr>
              <a:t> </a:t>
            </a:r>
            <a:r>
              <a:rPr lang="ru-RU" sz="2400" dirty="0" smtClean="0">
                <a:solidFill>
                  <a:srgbClr val="002060"/>
                </a:solidFill>
              </a:rPr>
              <a:t>   Ссылки </a:t>
            </a:r>
            <a:r>
              <a:rPr lang="ru-RU" sz="2400" dirty="0">
                <a:solidFill>
                  <a:srgbClr val="002060"/>
                </a:solidFill>
              </a:rPr>
              <a:t>на различные ресурсы собираются двумя способами: </a:t>
            </a:r>
            <a:endParaRPr lang="ru-RU" sz="2400" dirty="0" smtClean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 smtClean="0">
                <a:solidFill>
                  <a:srgbClr val="002060"/>
                </a:solidFill>
              </a:rPr>
              <a:t>присылаются </a:t>
            </a:r>
            <a:r>
              <a:rPr lang="ru-RU" sz="2400" dirty="0">
                <a:solidFill>
                  <a:srgbClr val="002060"/>
                </a:solidFill>
              </a:rPr>
              <a:t>пользователями </a:t>
            </a:r>
            <a:endParaRPr lang="ru-RU" sz="2400" dirty="0" smtClean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ru-RU" sz="2400" dirty="0" smtClean="0">
                <a:solidFill>
                  <a:srgbClr val="002060"/>
                </a:solidFill>
              </a:rPr>
              <a:t>извлекаются </a:t>
            </a:r>
            <a:r>
              <a:rPr lang="ru-RU" sz="2400" dirty="0">
                <a:solidFill>
                  <a:srgbClr val="002060"/>
                </a:solidFill>
              </a:rPr>
              <a:t>программами-роботами, считываю­щими новые ссылки из известных источников</a:t>
            </a:r>
            <a:r>
              <a:rPr lang="ru-RU" sz="2400" dirty="0" smtClean="0">
                <a:solidFill>
                  <a:srgbClr val="002060"/>
                </a:solidFill>
              </a:rPr>
              <a:t>.</a:t>
            </a:r>
          </a:p>
          <a:p>
            <a:pPr marL="0" indent="0">
              <a:buNone/>
            </a:pPr>
            <a:endParaRPr lang="ru-RU" sz="2400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ru-RU" sz="2400" b="1" dirty="0">
                <a:solidFill>
                  <a:srgbClr val="002060"/>
                </a:solidFill>
              </a:rPr>
              <a:t>Специализированные каталоги</a:t>
            </a:r>
            <a:r>
              <a:rPr lang="ru-RU" sz="2400" dirty="0">
                <a:solidFill>
                  <a:srgbClr val="002060"/>
                </a:solidFill>
              </a:rPr>
              <a:t> или справочники создаются по отдельным отраслям и темам, новостям, городам, адресам электронной почты и т. п.</a:t>
            </a:r>
          </a:p>
          <a:p>
            <a:pPr>
              <a:lnSpc>
                <a:spcPct val="80000"/>
              </a:lnSpc>
              <a:buNone/>
            </a:pPr>
            <a:endParaRPr lang="ru-RU" sz="2400" dirty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400" dirty="0" smtClean="0">
              <a:solidFill>
                <a:srgbClr val="002060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solidFill>
                <a:srgbClr val="002060"/>
              </a:solidFill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endParaRPr lang="ru-RU" sz="2400" dirty="0" smtClean="0">
              <a:solidFill>
                <a:srgbClr val="002060"/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9350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2772" y="179786"/>
            <a:ext cx="10515600" cy="748393"/>
          </a:xfrm>
        </p:spPr>
        <p:txBody>
          <a:bodyPr>
            <a:normAutofit fontScale="90000"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ru-RU" dirty="0">
                <a:solidFill>
                  <a:srgbClr val="FF0000"/>
                </a:solidFill>
              </a:rPr>
              <a:t>Понятие информационно-поисковых </a:t>
            </a:r>
            <a:r>
              <a:rPr lang="ru-RU" dirty="0" smtClean="0">
                <a:solidFill>
                  <a:srgbClr val="FF0000"/>
                </a:solidFill>
              </a:rPr>
              <a:t>систем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02772" y="1035164"/>
            <a:ext cx="10515600" cy="5321186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ru-RU" sz="2400" b="1" dirty="0">
                <a:solidFill>
                  <a:srgbClr val="002060"/>
                </a:solidFill>
              </a:rPr>
              <a:t>Поисковые машины</a:t>
            </a:r>
            <a:r>
              <a:rPr lang="ru-RU" sz="2400" dirty="0">
                <a:solidFill>
                  <a:srgbClr val="002060"/>
                </a:solidFill>
              </a:rPr>
              <a:t> используют технологию полнотекстового поиска. </a:t>
            </a:r>
            <a:endParaRPr lang="ru-RU" sz="2400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ru-RU" sz="2400" dirty="0">
                <a:solidFill>
                  <a:srgbClr val="002060"/>
                </a:solidFill>
              </a:rPr>
              <a:t>Их можно классифицировать по различным признакам: </a:t>
            </a:r>
          </a:p>
          <a:p>
            <a:pPr lvl="0"/>
            <a:r>
              <a:rPr lang="ru-RU" sz="2400" dirty="0">
                <a:solidFill>
                  <a:srgbClr val="002060"/>
                </a:solidFill>
              </a:rPr>
              <a:t>объему поискового индекса; </a:t>
            </a:r>
          </a:p>
          <a:p>
            <a:pPr lvl="0"/>
            <a:r>
              <a:rPr lang="ru-RU" sz="2400" dirty="0">
                <a:solidFill>
                  <a:srgbClr val="002060"/>
                </a:solidFill>
              </a:rPr>
              <a:t>методике выбора серверов при их опросе; </a:t>
            </a:r>
          </a:p>
          <a:p>
            <a:pPr lvl="0"/>
            <a:r>
              <a:rPr lang="ru-RU" sz="2400" dirty="0">
                <a:solidFill>
                  <a:srgbClr val="002060"/>
                </a:solidFill>
              </a:rPr>
              <a:t>используемым поисковым технологиям.</a:t>
            </a:r>
          </a:p>
          <a:p>
            <a:pPr marL="0" indent="0">
              <a:buNone/>
            </a:pPr>
            <a:endParaRPr lang="ru-RU" sz="2400" dirty="0" smtClean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ru-RU" sz="2400" b="1" dirty="0" smtClean="0">
                <a:solidFill>
                  <a:srgbClr val="002060"/>
                </a:solidFill>
              </a:rPr>
              <a:t>Средства</a:t>
            </a:r>
            <a:r>
              <a:rPr lang="ru-RU" sz="2400" b="1" dirty="0">
                <a:solidFill>
                  <a:srgbClr val="002060"/>
                </a:solidFill>
              </a:rPr>
              <a:t> </a:t>
            </a:r>
            <a:r>
              <a:rPr lang="ru-RU" sz="2400" b="1" dirty="0" err="1">
                <a:solidFill>
                  <a:srgbClr val="002060"/>
                </a:solidFill>
              </a:rPr>
              <a:t>метапоиска</a:t>
            </a:r>
            <a:r>
              <a:rPr lang="ru-RU" sz="2400" dirty="0">
                <a:solidFill>
                  <a:srgbClr val="002060"/>
                </a:solidFill>
              </a:rPr>
              <a:t> предусматривает запрос одновременно несколькими поисковыми системами. </a:t>
            </a:r>
            <a:endParaRPr lang="ru-RU" sz="2400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ru-RU" sz="2400" dirty="0" smtClean="0">
                <a:solidFill>
                  <a:srgbClr val="002060"/>
                </a:solidFill>
              </a:rPr>
              <a:t>Полученный </a:t>
            </a:r>
            <a:r>
              <a:rPr lang="ru-RU" sz="2400" dirty="0">
                <a:solidFill>
                  <a:srgbClr val="002060"/>
                </a:solidFill>
              </a:rPr>
              <a:t>результат поиска объединяется в упорядоченный по степени релевантности список. </a:t>
            </a:r>
            <a:endParaRPr lang="ru-RU" sz="2400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ru-RU" sz="2400" dirty="0" smtClean="0">
                <a:solidFill>
                  <a:srgbClr val="002060"/>
                </a:solidFill>
              </a:rPr>
              <a:t>Каждая </a:t>
            </a:r>
            <a:r>
              <a:rPr lang="ru-RU" sz="2400" dirty="0">
                <a:solidFill>
                  <a:srgbClr val="002060"/>
                </a:solidFill>
              </a:rPr>
              <a:t>система обрабатывает только часть узлов сети, это позволяет значительно расширить базу поиска.</a:t>
            </a:r>
          </a:p>
          <a:p>
            <a:pPr marL="0" indent="0">
              <a:buNone/>
            </a:pPr>
            <a:r>
              <a:rPr lang="ru-RU" sz="2400" dirty="0" smtClean="0">
                <a:solidFill>
                  <a:srgbClr val="002060"/>
                </a:solidFill>
              </a:rPr>
              <a:t> </a:t>
            </a:r>
          </a:p>
          <a:p>
            <a:pPr>
              <a:lnSpc>
                <a:spcPct val="80000"/>
              </a:lnSpc>
              <a:buNone/>
            </a:pPr>
            <a:endParaRPr lang="ru-RU" sz="2400" dirty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400" dirty="0" smtClean="0">
              <a:solidFill>
                <a:srgbClr val="002060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solidFill>
                <a:srgbClr val="002060"/>
              </a:solidFill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endParaRPr lang="ru-RU" sz="2400" dirty="0" smtClean="0">
              <a:solidFill>
                <a:srgbClr val="002060"/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879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48640" y="426085"/>
            <a:ext cx="10515600" cy="854075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rgbClr val="FF0000"/>
                </a:solidFill>
              </a:rPr>
              <a:t>Понятие информационно-поисковых систем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12470" y="2225041"/>
            <a:ext cx="4373880" cy="2246768"/>
          </a:xfrm>
          <a:solidFill>
            <a:schemeClr val="bg2">
              <a:lumMod val="90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 smtClean="0">
                <a:solidFill>
                  <a:srgbClr val="002060"/>
                </a:solidFill>
              </a:rPr>
              <a:t>Функции поисковой машины: </a:t>
            </a:r>
            <a:endParaRPr lang="ru-RU" sz="2000" dirty="0">
              <a:solidFill>
                <a:srgbClr val="002060"/>
              </a:solidFill>
            </a:endParaRPr>
          </a:p>
          <a:p>
            <a:pPr lvl="0"/>
            <a:r>
              <a:rPr lang="ru-RU" sz="2000" dirty="0">
                <a:solidFill>
                  <a:srgbClr val="002060"/>
                </a:solidFill>
              </a:rPr>
              <a:t>сканирование, </a:t>
            </a:r>
          </a:p>
          <a:p>
            <a:pPr lvl="0"/>
            <a:r>
              <a:rPr lang="ru-RU" sz="2000" dirty="0">
                <a:solidFill>
                  <a:srgbClr val="002060"/>
                </a:solidFill>
              </a:rPr>
              <a:t>индексирование, </a:t>
            </a:r>
          </a:p>
          <a:p>
            <a:pPr lvl="0"/>
            <a:r>
              <a:rPr lang="ru-RU" sz="2000" dirty="0">
                <a:solidFill>
                  <a:srgbClr val="002060"/>
                </a:solidFill>
              </a:rPr>
              <a:t>классификации </a:t>
            </a:r>
          </a:p>
          <a:p>
            <a:pPr lvl="0"/>
            <a:r>
              <a:rPr lang="ru-RU" sz="2000" dirty="0">
                <a:solidFill>
                  <a:srgbClr val="002060"/>
                </a:solidFill>
              </a:rPr>
              <a:t>и обслуживание. </a:t>
            </a:r>
          </a:p>
          <a:p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12</a:t>
            </a:fld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5250180" y="2240281"/>
            <a:ext cx="5806440" cy="224676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rgbClr val="002060"/>
                </a:solidFill>
              </a:rPr>
              <a:t>В структуру поисковой машины входят: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ru-RU" sz="2000" dirty="0" smtClean="0">
                <a:solidFill>
                  <a:srgbClr val="002060"/>
                </a:solidFill>
              </a:rPr>
              <a:t>поисковый робот, собирающий информацию с сайтов сети интернет или из других документов;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ru-RU" sz="2000" dirty="0" smtClean="0">
                <a:solidFill>
                  <a:srgbClr val="002060"/>
                </a:solidFill>
              </a:rPr>
              <a:t>индексатор, обеспечивающий быстрый поиск по накопленной информации;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ru-RU" sz="2000" dirty="0" smtClean="0">
                <a:solidFill>
                  <a:srgbClr val="002060"/>
                </a:solidFill>
              </a:rPr>
              <a:t>поисковик – графический интерфейс для работы пользователя.</a:t>
            </a:r>
            <a:endParaRPr lang="ru-RU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80361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Объект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069175"/>
              </p:ext>
            </p:extLst>
          </p:nvPr>
        </p:nvGraphicFramePr>
        <p:xfrm>
          <a:off x="289560" y="807720"/>
          <a:ext cx="11780520" cy="59137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13</a:t>
            </a:fld>
            <a:endParaRPr lang="ru-RU"/>
          </a:p>
        </p:txBody>
      </p:sp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472440" y="167005"/>
            <a:ext cx="10515600" cy="777875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rgbClr val="FF0000"/>
                </a:solidFill>
              </a:rPr>
              <a:t>Понятие информационно-поисковых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918333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2772" y="179786"/>
            <a:ext cx="10515600" cy="748393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dirty="0" smtClean="0">
                <a:solidFill>
                  <a:srgbClr val="002060"/>
                </a:solidFill>
              </a:rPr>
              <a:t/>
            </a:r>
            <a:br>
              <a:rPr lang="ru-RU" dirty="0" smtClean="0">
                <a:solidFill>
                  <a:srgbClr val="002060"/>
                </a:solidFill>
              </a:rPr>
            </a:br>
            <a:r>
              <a:rPr lang="ru-RU" dirty="0" smtClean="0">
                <a:solidFill>
                  <a:srgbClr val="CC3300"/>
                </a:solidFill>
              </a:rPr>
              <a:t>Информационный </a:t>
            </a:r>
            <a:r>
              <a:rPr lang="ru-RU" dirty="0">
                <a:solidFill>
                  <a:srgbClr val="CC3300"/>
                </a:solidFill>
              </a:rPr>
              <a:t>поиск в Интернет</a:t>
            </a:r>
            <a:br>
              <a:rPr lang="ru-RU" dirty="0">
                <a:solidFill>
                  <a:srgbClr val="CC3300"/>
                </a:solidFill>
              </a:rPr>
            </a:br>
            <a:endParaRPr lang="ru-RU" dirty="0">
              <a:solidFill>
                <a:srgbClr val="CC3300"/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14</a:t>
            </a:fld>
            <a:endParaRPr lang="ru-RU"/>
          </a:p>
        </p:txBody>
      </p:sp>
      <p:sp>
        <p:nvSpPr>
          <p:cNvPr id="9" name="Объект 8"/>
          <p:cNvSpPr>
            <a:spLocks noGrp="1"/>
          </p:cNvSpPr>
          <p:nvPr>
            <p:ph idx="1"/>
          </p:nvPr>
        </p:nvSpPr>
        <p:spPr>
          <a:xfrm>
            <a:off x="402772" y="1185545"/>
            <a:ext cx="4717868" cy="2273936"/>
          </a:xfrm>
          <a:solidFill>
            <a:schemeClr val="bg2">
              <a:lumMod val="90000"/>
            </a:schemeClr>
          </a:solidFill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ru-RU" sz="2400" dirty="0" smtClean="0">
                <a:solidFill>
                  <a:srgbClr val="002060"/>
                </a:solidFill>
              </a:rPr>
              <a:t>Информация в гипертекстовом представлении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sz="2400" dirty="0" smtClean="0">
                <a:solidFill>
                  <a:srgbClr val="002060"/>
                </a:solidFill>
              </a:rPr>
              <a:t>Растет на несколько миллионов веб-страниц в день</a:t>
            </a:r>
          </a:p>
          <a:p>
            <a:pPr marL="0" indent="0">
              <a:buNone/>
            </a:pPr>
            <a:endParaRPr lang="ru-RU" sz="2400" dirty="0" smtClean="0">
              <a:solidFill>
                <a:srgbClr val="00206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760720" y="1203770"/>
            <a:ext cx="5852160" cy="467820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2000" b="1" dirty="0" smtClean="0">
                <a:solidFill>
                  <a:srgbClr val="002060"/>
                </a:solidFill>
              </a:rPr>
              <a:t>Основные средства поиска в Интернете: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ru-RU" sz="2000" dirty="0" smtClean="0">
                <a:solidFill>
                  <a:srgbClr val="002060"/>
                </a:solidFill>
              </a:rPr>
              <a:t>поисковые и мета-поисковые системы (поиск конкретных документов);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ru-RU" sz="2000" dirty="0" smtClean="0">
                <a:solidFill>
                  <a:srgbClr val="002060"/>
                </a:solidFill>
              </a:rPr>
              <a:t>индексированные каталоги (поиск тематических сайтов по структуре рубрик);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ru-RU" sz="2000" dirty="0" smtClean="0">
                <a:solidFill>
                  <a:srgbClr val="002060"/>
                </a:solidFill>
              </a:rPr>
              <a:t>адреса популярных поисковых систем и каталогов интернет;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ru-RU" sz="2000" dirty="0" smtClean="0">
                <a:solidFill>
                  <a:srgbClr val="002060"/>
                </a:solidFill>
              </a:rPr>
              <a:t>рейтинги (топы) наиболее посещаемых ресурсов;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ru-RU" sz="2000" dirty="0" smtClean="0">
                <a:solidFill>
                  <a:srgbClr val="002060"/>
                </a:solidFill>
              </a:rPr>
              <a:t>тематические списки ссылок (</a:t>
            </a:r>
            <a:r>
              <a:rPr lang="ru-RU" sz="2000" dirty="0">
                <a:solidFill>
                  <a:srgbClr val="002060"/>
                </a:solidFill>
              </a:rPr>
              <a:t>т</a:t>
            </a:r>
            <a:r>
              <a:rPr lang="ru-RU" sz="2000" dirty="0" smtClean="0">
                <a:solidFill>
                  <a:srgbClr val="002060"/>
                </a:solidFill>
              </a:rPr>
              <a:t>ематические порталы-указатели);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ru-RU" sz="2000" dirty="0" smtClean="0">
                <a:solidFill>
                  <a:srgbClr val="002060"/>
                </a:solidFill>
              </a:rPr>
              <a:t>сетевые энциклопедии и справочники с определениями понятий и справочными данными.</a:t>
            </a:r>
          </a:p>
          <a:p>
            <a:endParaRPr lang="ru-RU" dirty="0"/>
          </a:p>
        </p:txBody>
      </p:sp>
      <p:sp>
        <p:nvSpPr>
          <p:cNvPr id="11" name="TextBox 10"/>
          <p:cNvSpPr txBox="1"/>
          <p:nvPr/>
        </p:nvSpPr>
        <p:spPr>
          <a:xfrm>
            <a:off x="357560" y="3735072"/>
            <a:ext cx="4763080" cy="230832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rgbClr val="002060"/>
                </a:solidFill>
              </a:rPr>
              <a:t>Три основных метода </a:t>
            </a:r>
            <a:r>
              <a:rPr lang="ru-RU" sz="2400" dirty="0">
                <a:solidFill>
                  <a:srgbClr val="002060"/>
                </a:solidFill>
              </a:rPr>
              <a:t>открытия информационного ресурса в Интернете: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400" dirty="0">
                <a:solidFill>
                  <a:srgbClr val="002060"/>
                </a:solidFill>
              </a:rPr>
              <a:t>поиск по адресу веб-страницы;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400" dirty="0">
                <a:solidFill>
                  <a:srgbClr val="002060"/>
                </a:solidFill>
              </a:rPr>
              <a:t>переход по гиперссылкам;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400" dirty="0">
                <a:solidFill>
                  <a:srgbClr val="002060"/>
                </a:solidFill>
              </a:rPr>
              <a:t>поиск.</a:t>
            </a:r>
          </a:p>
        </p:txBody>
      </p:sp>
    </p:spTree>
    <p:extLst>
      <p:ext uri="{BB962C8B-B14F-4D97-AF65-F5344CB8AC3E}">
        <p14:creationId xmlns:p14="http://schemas.microsoft.com/office/powerpoint/2010/main" val="3852883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2772" y="179786"/>
            <a:ext cx="10515600" cy="748393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dirty="0" smtClean="0">
                <a:solidFill>
                  <a:srgbClr val="002060"/>
                </a:solidFill>
              </a:rPr>
              <a:t/>
            </a:r>
            <a:br>
              <a:rPr lang="ru-RU" dirty="0" smtClean="0">
                <a:solidFill>
                  <a:srgbClr val="002060"/>
                </a:solidFill>
              </a:rPr>
            </a:br>
            <a:r>
              <a:rPr lang="ru-RU" dirty="0" smtClean="0">
                <a:solidFill>
                  <a:srgbClr val="CC3300"/>
                </a:solidFill>
              </a:rPr>
              <a:t>Информационный </a:t>
            </a:r>
            <a:r>
              <a:rPr lang="ru-RU" dirty="0">
                <a:solidFill>
                  <a:srgbClr val="CC3300"/>
                </a:solidFill>
              </a:rPr>
              <a:t>поиск в Интернет</a:t>
            </a:r>
            <a:br>
              <a:rPr lang="ru-RU" dirty="0">
                <a:solidFill>
                  <a:srgbClr val="CC3300"/>
                </a:solidFill>
              </a:rPr>
            </a:br>
            <a:endParaRPr lang="ru-RU" dirty="0">
              <a:solidFill>
                <a:srgbClr val="CC3300"/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15</a:t>
            </a:fld>
            <a:endParaRPr lang="ru-RU"/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9604616"/>
              </p:ext>
            </p:extLst>
          </p:nvPr>
        </p:nvGraphicFramePr>
        <p:xfrm>
          <a:off x="482600" y="928175"/>
          <a:ext cx="11236960" cy="54756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18480"/>
                <a:gridCol w="5618480"/>
              </a:tblGrid>
              <a:tr h="775454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>
                          <a:solidFill>
                            <a:srgbClr val="002060"/>
                          </a:solidFill>
                        </a:rPr>
                        <a:t>Название сайта и ссылка</a:t>
                      </a:r>
                      <a:endParaRPr lang="ru-RU" sz="2400" dirty="0">
                        <a:solidFill>
                          <a:srgbClr val="00206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>
                          <a:solidFill>
                            <a:srgbClr val="002060"/>
                          </a:solidFill>
                        </a:rPr>
                        <a:t>Функции</a:t>
                      </a:r>
                      <a:endParaRPr lang="ru-RU" sz="2400" dirty="0">
                        <a:solidFill>
                          <a:srgbClr val="002060"/>
                        </a:solidFill>
                      </a:endParaRPr>
                    </a:p>
                  </a:txBody>
                  <a:tcPr anchor="ctr"/>
                </a:tc>
              </a:tr>
              <a:tr h="775454">
                <a:tc>
                  <a:txBody>
                    <a:bodyPr/>
                    <a:lstStyle/>
                    <a:p>
                      <a:r>
                        <a:rPr lang="ru-RU" sz="2400" dirty="0" smtClean="0">
                          <a:solidFill>
                            <a:srgbClr val="002060"/>
                          </a:solidFill>
                        </a:rPr>
                        <a:t>Яндекс (</a:t>
                      </a:r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www.yandex.ru</a:t>
                      </a:r>
                      <a:r>
                        <a:rPr lang="ru-RU" sz="2400" dirty="0" smtClean="0">
                          <a:solidFill>
                            <a:srgbClr val="002060"/>
                          </a:solidFill>
                        </a:rPr>
                        <a:t>)</a:t>
                      </a:r>
                      <a:endParaRPr lang="ru-RU" sz="2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 smtClean="0">
                          <a:solidFill>
                            <a:srgbClr val="002060"/>
                          </a:solidFill>
                        </a:rPr>
                        <a:t>Поисковая система и каталог</a:t>
                      </a:r>
                      <a:endParaRPr lang="ru-RU" sz="2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</a:tr>
              <a:tr h="775454">
                <a:tc>
                  <a:txBody>
                    <a:bodyPr/>
                    <a:lstStyle/>
                    <a:p>
                      <a:r>
                        <a:rPr lang="ru-RU" sz="2400" dirty="0" smtClean="0">
                          <a:solidFill>
                            <a:srgbClr val="002060"/>
                          </a:solidFill>
                        </a:rPr>
                        <a:t>Рамблер </a:t>
                      </a:r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(www.rambler.ru)</a:t>
                      </a:r>
                      <a:endParaRPr lang="ru-RU" sz="2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 smtClean="0">
                          <a:solidFill>
                            <a:srgbClr val="002060"/>
                          </a:solidFill>
                        </a:rPr>
                        <a:t>Поисковая система и каталог Топ 100</a:t>
                      </a:r>
                      <a:endParaRPr lang="ru-RU" sz="2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</a:tr>
              <a:tr h="775454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Google (www.goggle.ru)</a:t>
                      </a:r>
                      <a:endParaRPr lang="ru-RU" sz="2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 smtClean="0">
                          <a:solidFill>
                            <a:srgbClr val="002060"/>
                          </a:solidFill>
                        </a:rPr>
                        <a:t>Международная поисковая система и каталог</a:t>
                      </a:r>
                      <a:endParaRPr lang="ru-RU" sz="2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</a:tr>
              <a:tr h="775454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Mail.ru</a:t>
                      </a:r>
                      <a:endParaRPr lang="ru-RU" sz="2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 smtClean="0">
                          <a:solidFill>
                            <a:srgbClr val="002060"/>
                          </a:solidFill>
                        </a:rPr>
                        <a:t>Поисковая система и каталог</a:t>
                      </a:r>
                    </a:p>
                  </a:txBody>
                  <a:tcPr/>
                </a:tc>
              </a:tr>
              <a:tr h="775454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Bing! (www.bing.com)</a:t>
                      </a:r>
                      <a:endParaRPr lang="ru-RU" sz="2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 smtClean="0">
                          <a:solidFill>
                            <a:srgbClr val="002060"/>
                          </a:solidFill>
                        </a:rPr>
                        <a:t>Поисковая система</a:t>
                      </a:r>
                    </a:p>
                    <a:p>
                      <a:endParaRPr lang="ru-RU" dirty="0"/>
                    </a:p>
                  </a:txBody>
                  <a:tcPr/>
                </a:tc>
              </a:tr>
              <a:tr h="775454">
                <a:tc>
                  <a:txBody>
                    <a:bodyPr/>
                    <a:lstStyle/>
                    <a:p>
                      <a:r>
                        <a:rPr lang="en-US" sz="2400" dirty="0" err="1" smtClean="0">
                          <a:solidFill>
                            <a:srgbClr val="002060"/>
                          </a:solidFill>
                        </a:rPr>
                        <a:t>Nigma</a:t>
                      </a:r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 (www.nigma.ru)</a:t>
                      </a:r>
                      <a:endParaRPr lang="ru-RU" sz="2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 smtClean="0">
                          <a:solidFill>
                            <a:srgbClr val="002060"/>
                          </a:solidFill>
                        </a:rPr>
                        <a:t>Мета-пои</a:t>
                      </a:r>
                      <a:r>
                        <a:rPr lang="en-US" sz="2400" dirty="0" smtClean="0">
                          <a:solidFill>
                            <a:srgbClr val="002060"/>
                          </a:solidFill>
                        </a:rPr>
                        <a:t>c</a:t>
                      </a:r>
                      <a:r>
                        <a:rPr lang="ru-RU" sz="2400" dirty="0" err="1" smtClean="0">
                          <a:solidFill>
                            <a:srgbClr val="002060"/>
                          </a:solidFill>
                        </a:rPr>
                        <a:t>ковая</a:t>
                      </a:r>
                      <a:r>
                        <a:rPr lang="ru-RU" sz="2400" dirty="0" smtClean="0">
                          <a:solidFill>
                            <a:srgbClr val="002060"/>
                          </a:solidFill>
                        </a:rPr>
                        <a:t> система</a:t>
                      </a:r>
                      <a:endParaRPr lang="ru-RU" sz="2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8899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89560" y="882378"/>
            <a:ext cx="11719560" cy="547397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b="1" dirty="0" smtClean="0">
                <a:solidFill>
                  <a:srgbClr val="002060"/>
                </a:solidFill>
              </a:rPr>
              <a:t>Рекомендации по поиску информации </a:t>
            </a:r>
            <a:r>
              <a:rPr lang="ru-RU" sz="2000" dirty="0" smtClean="0">
                <a:solidFill>
                  <a:srgbClr val="002060"/>
                </a:solidFill>
              </a:rPr>
              <a:t>в Интернете</a:t>
            </a:r>
          </a:p>
          <a:p>
            <a:pPr marL="0" indent="0">
              <a:buNone/>
            </a:pPr>
            <a:r>
              <a:rPr lang="ru-RU" sz="2000" dirty="0" smtClean="0">
                <a:solidFill>
                  <a:srgbClr val="002060"/>
                </a:solidFill>
              </a:rPr>
              <a:t>1. Следует использовать поисковые системы, если:</a:t>
            </a:r>
          </a:p>
          <a:p>
            <a:r>
              <a:rPr lang="ru-RU" sz="2000" dirty="0" smtClean="0">
                <a:solidFill>
                  <a:srgbClr val="002060"/>
                </a:solidFill>
              </a:rPr>
              <a:t>тема сформулирована узко;</a:t>
            </a:r>
          </a:p>
          <a:p>
            <a:r>
              <a:rPr lang="ru-RU" sz="2000" dirty="0" smtClean="0">
                <a:solidFill>
                  <a:srgbClr val="002060"/>
                </a:solidFill>
              </a:rPr>
              <a:t>требуется найти конкретные документы с указанными словами;</a:t>
            </a:r>
          </a:p>
          <a:p>
            <a:r>
              <a:rPr lang="ru-RU" sz="2000" dirty="0" smtClean="0">
                <a:solidFill>
                  <a:srgbClr val="002060"/>
                </a:solidFill>
              </a:rPr>
              <a:t>необходим поиск в новостях, текстах СМИ, в том числе по региональным, местным источникам;</a:t>
            </a:r>
          </a:p>
          <a:p>
            <a:r>
              <a:rPr lang="ru-RU" sz="2000" dirty="0" smtClean="0">
                <a:solidFill>
                  <a:srgbClr val="002060"/>
                </a:solidFill>
              </a:rPr>
              <a:t>пользователь умеет применять технологии сложных запросов, использовать справку поискового сайта.</a:t>
            </a:r>
            <a:endParaRPr lang="ru-RU" sz="2000" dirty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ru-RU" sz="2000" dirty="0" smtClean="0">
                <a:solidFill>
                  <a:srgbClr val="002060"/>
                </a:solidFill>
              </a:rPr>
              <a:t>2. Следует использовать каталоги и тематические порталы. Если:</a:t>
            </a:r>
          </a:p>
          <a:p>
            <a:r>
              <a:rPr lang="ru-RU" sz="2000" dirty="0" smtClean="0">
                <a:solidFill>
                  <a:srgbClr val="002060"/>
                </a:solidFill>
              </a:rPr>
              <a:t>Тема сформулирована широко и желательно получить представление о ее структуре и категориях;</a:t>
            </a:r>
          </a:p>
          <a:p>
            <a:r>
              <a:rPr lang="ru-RU" sz="2000" dirty="0" smtClean="0">
                <a:solidFill>
                  <a:srgbClr val="002060"/>
                </a:solidFill>
              </a:rPr>
              <a:t>Необходимы ссылки и, отобранные и аннотированные специалистами;</a:t>
            </a:r>
          </a:p>
          <a:p>
            <a:r>
              <a:rPr lang="ru-RU" sz="2000" dirty="0" smtClean="0">
                <a:solidFill>
                  <a:srgbClr val="002060"/>
                </a:solidFill>
              </a:rPr>
              <a:t>Предпочтение отдается качеству над количеством;</a:t>
            </a:r>
          </a:p>
          <a:p>
            <a:r>
              <a:rPr lang="ru-RU" sz="2000" dirty="0" smtClean="0">
                <a:solidFill>
                  <a:srgbClr val="002060"/>
                </a:solidFill>
              </a:rPr>
              <a:t>Разыскивается информация в базах данных и зависящая от условий обращения, в том числе по конкретной стране.</a:t>
            </a:r>
          </a:p>
          <a:p>
            <a:pPr marL="0" indent="0">
              <a:buNone/>
            </a:pPr>
            <a:r>
              <a:rPr lang="ru-RU" sz="2000" dirty="0" smtClean="0">
                <a:solidFill>
                  <a:srgbClr val="002060"/>
                </a:solidFill>
              </a:rPr>
              <a:t>3. Следует пользоваться мета-поисковыми системами, если документов мало.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16</a:t>
            </a:fld>
            <a:endParaRPr lang="ru-RU"/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289560" y="133985"/>
            <a:ext cx="10515600" cy="748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0700" dirty="0" smtClean="0">
                <a:solidFill>
                  <a:srgbClr val="002060"/>
                </a:solidFill>
              </a:rPr>
              <a:t/>
            </a:r>
            <a:br>
              <a:rPr lang="ru-RU" sz="10700" dirty="0" smtClean="0">
                <a:solidFill>
                  <a:srgbClr val="002060"/>
                </a:solidFill>
              </a:rPr>
            </a:br>
            <a:r>
              <a:rPr lang="ru-RU" sz="16000" dirty="0" smtClean="0">
                <a:solidFill>
                  <a:srgbClr val="CC3300"/>
                </a:solidFill>
              </a:rPr>
              <a:t>Информационный поиск в Интернет</a:t>
            </a:r>
            <a:br>
              <a:rPr lang="ru-RU" sz="16000" dirty="0" smtClean="0">
                <a:solidFill>
                  <a:srgbClr val="CC3300"/>
                </a:solidFill>
              </a:rPr>
            </a:br>
            <a:endParaRPr lang="ru-RU" sz="16000" dirty="0">
              <a:solidFill>
                <a:srgbClr val="CC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11112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17</a:t>
            </a:fld>
            <a:endParaRPr lang="ru-RU"/>
          </a:p>
        </p:txBody>
      </p:sp>
      <p:sp>
        <p:nvSpPr>
          <p:cNvPr id="6" name="Заголовок 1"/>
          <p:cNvSpPr txBox="1">
            <a:spLocks noGrp="1"/>
          </p:cNvSpPr>
          <p:nvPr>
            <p:ph type="title"/>
          </p:nvPr>
        </p:nvSpPr>
        <p:spPr>
          <a:xfrm>
            <a:off x="426720" y="258445"/>
            <a:ext cx="10515600" cy="701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dirty="0" smtClean="0">
                <a:solidFill>
                  <a:srgbClr val="CC3300"/>
                </a:solidFill>
              </a:rPr>
              <a:t/>
            </a:r>
            <a:br>
              <a:rPr lang="ru-RU" dirty="0" smtClean="0">
                <a:solidFill>
                  <a:srgbClr val="CC3300"/>
                </a:solidFill>
              </a:rPr>
            </a:br>
            <a:r>
              <a:rPr lang="ru-RU" dirty="0">
                <a:solidFill>
                  <a:srgbClr val="CC3300"/>
                </a:solidFill>
              </a:rPr>
              <a:t>Примеры расширенного поиска в </a:t>
            </a:r>
            <a:r>
              <a:rPr lang="ru-RU" dirty="0" smtClean="0">
                <a:solidFill>
                  <a:srgbClr val="CC3300"/>
                </a:solidFill>
              </a:rPr>
              <a:t>Интернет</a:t>
            </a:r>
            <a:br>
              <a:rPr lang="ru-RU" dirty="0" smtClean="0">
                <a:solidFill>
                  <a:srgbClr val="CC3300"/>
                </a:solidFill>
              </a:rPr>
            </a:br>
            <a:endParaRPr lang="ru-RU" dirty="0">
              <a:solidFill>
                <a:srgbClr val="CC3300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" y="960120"/>
            <a:ext cx="8409589" cy="5396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4366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18</a:t>
            </a:fld>
            <a:endParaRPr lang="ru-RU"/>
          </a:p>
        </p:txBody>
      </p:sp>
      <p:sp>
        <p:nvSpPr>
          <p:cNvPr id="6" name="Заголовок 1"/>
          <p:cNvSpPr txBox="1">
            <a:spLocks noGrp="1"/>
          </p:cNvSpPr>
          <p:nvPr>
            <p:ph type="title"/>
          </p:nvPr>
        </p:nvSpPr>
        <p:spPr>
          <a:xfrm>
            <a:off x="472440" y="183514"/>
            <a:ext cx="10515600" cy="701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dirty="0" smtClean="0">
                <a:solidFill>
                  <a:srgbClr val="CC3300"/>
                </a:solidFill>
              </a:rPr>
              <a:t/>
            </a:r>
            <a:br>
              <a:rPr lang="ru-RU" dirty="0" smtClean="0">
                <a:solidFill>
                  <a:srgbClr val="CC3300"/>
                </a:solidFill>
              </a:rPr>
            </a:br>
            <a:r>
              <a:rPr lang="ru-RU" dirty="0">
                <a:solidFill>
                  <a:srgbClr val="CC3300"/>
                </a:solidFill>
              </a:rPr>
              <a:t>Примеры расширенного поиска в </a:t>
            </a:r>
            <a:r>
              <a:rPr lang="ru-RU" dirty="0" smtClean="0">
                <a:solidFill>
                  <a:srgbClr val="CC3300"/>
                </a:solidFill>
              </a:rPr>
              <a:t>Интернет</a:t>
            </a:r>
            <a:br>
              <a:rPr lang="ru-RU" dirty="0" smtClean="0">
                <a:solidFill>
                  <a:srgbClr val="CC3300"/>
                </a:solidFill>
              </a:rPr>
            </a:br>
            <a:endParaRPr lang="ru-RU" dirty="0">
              <a:solidFill>
                <a:srgbClr val="CC3300"/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44" r="22133" b="13778"/>
          <a:stretch/>
        </p:blipFill>
        <p:spPr>
          <a:xfrm>
            <a:off x="472440" y="885190"/>
            <a:ext cx="6675120" cy="5471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1507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19</a:t>
            </a:fld>
            <a:endParaRPr lang="ru-RU"/>
          </a:p>
        </p:txBody>
      </p:sp>
      <p:sp>
        <p:nvSpPr>
          <p:cNvPr id="6" name="Заголовок 1"/>
          <p:cNvSpPr txBox="1">
            <a:spLocks noGrp="1"/>
          </p:cNvSpPr>
          <p:nvPr>
            <p:ph type="title"/>
          </p:nvPr>
        </p:nvSpPr>
        <p:spPr>
          <a:xfrm>
            <a:off x="472440" y="183514"/>
            <a:ext cx="10515600" cy="701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dirty="0" smtClean="0">
                <a:solidFill>
                  <a:srgbClr val="CC3300"/>
                </a:solidFill>
              </a:rPr>
              <a:t/>
            </a:r>
            <a:br>
              <a:rPr lang="ru-RU" dirty="0" smtClean="0">
                <a:solidFill>
                  <a:srgbClr val="CC3300"/>
                </a:solidFill>
              </a:rPr>
            </a:br>
            <a:r>
              <a:rPr lang="ru-RU" dirty="0">
                <a:solidFill>
                  <a:srgbClr val="CC3300"/>
                </a:solidFill>
              </a:rPr>
              <a:t>Примеры расширенного поиска в </a:t>
            </a:r>
            <a:r>
              <a:rPr lang="ru-RU" dirty="0" smtClean="0">
                <a:solidFill>
                  <a:srgbClr val="CC3300"/>
                </a:solidFill>
              </a:rPr>
              <a:t>Интернет</a:t>
            </a:r>
            <a:br>
              <a:rPr lang="ru-RU" dirty="0" smtClean="0">
                <a:solidFill>
                  <a:srgbClr val="CC3300"/>
                </a:solidFill>
              </a:rPr>
            </a:br>
            <a:endParaRPr lang="ru-RU" dirty="0">
              <a:solidFill>
                <a:srgbClr val="CC3300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" y="885190"/>
            <a:ext cx="9067800" cy="5681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897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76114" y="152400"/>
            <a:ext cx="10977685" cy="61609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ru-RU" dirty="0" smtClean="0">
                <a:solidFill>
                  <a:srgbClr val="CC3300"/>
                </a:solidFill>
              </a:rPr>
              <a:t>Планируемые результаты изучения темы</a:t>
            </a:r>
            <a:endParaRPr lang="ru-RU" dirty="0">
              <a:solidFill>
                <a:srgbClr val="CC3300"/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45071" y="746265"/>
            <a:ext cx="11439769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ru-RU" sz="2400" i="1" dirty="0" smtClean="0">
                <a:solidFill>
                  <a:srgbClr val="002060"/>
                </a:solidFill>
              </a:rPr>
              <a:t>знать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rgbClr val="002060"/>
                </a:solidFill>
              </a:rPr>
              <a:t>основные принципы информационного поиска;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rgbClr val="002060"/>
                </a:solidFill>
              </a:rPr>
              <a:t>универсальные поисковые сайты, </a:t>
            </a:r>
            <a:r>
              <a:rPr lang="ru-RU" sz="2400" dirty="0" err="1" smtClean="0">
                <a:solidFill>
                  <a:srgbClr val="002060"/>
                </a:solidFill>
              </a:rPr>
              <a:t>метапоисковые</a:t>
            </a:r>
            <a:r>
              <a:rPr lang="ru-RU" sz="2400" dirty="0" smtClean="0">
                <a:solidFill>
                  <a:srgbClr val="002060"/>
                </a:solidFill>
              </a:rPr>
              <a:t> сайты и каталоги в Интернет;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rgbClr val="002060"/>
                </a:solidFill>
              </a:rPr>
              <a:t>компоненты программного обеспечения поискового сайта и разграничение их функций;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rgbClr val="002060"/>
                </a:solidFill>
              </a:rPr>
              <a:t>методы поиска, сужения и расширения результатов поиска документов и изображений;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ru-RU" sz="2400" i="1" dirty="0" smtClean="0">
                <a:solidFill>
                  <a:srgbClr val="002060"/>
                </a:solidFill>
              </a:rPr>
              <a:t>уметь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rgbClr val="002060"/>
                </a:solidFill>
              </a:rPr>
              <a:t>пользоваться поисковыми сайтами, их разделами, простым и расширенным поиском;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ru-RU" sz="2400" i="1" dirty="0" smtClean="0">
                <a:solidFill>
                  <a:srgbClr val="002060"/>
                </a:solidFill>
              </a:rPr>
              <a:t>владеть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rgbClr val="002060"/>
                </a:solidFill>
              </a:rPr>
              <a:t>навыками составления поисковой фразы, выбора раздела и области поиска на поисковом сайте и в каталоге.</a:t>
            </a:r>
            <a:endParaRPr lang="ru-RU" sz="2400" dirty="0">
              <a:solidFill>
                <a:srgbClr val="002060"/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1083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20</a:t>
            </a:fld>
            <a:endParaRPr lang="ru-RU"/>
          </a:p>
        </p:txBody>
      </p:sp>
      <p:sp>
        <p:nvSpPr>
          <p:cNvPr id="6" name="Заголовок 1"/>
          <p:cNvSpPr txBox="1">
            <a:spLocks noGrp="1"/>
          </p:cNvSpPr>
          <p:nvPr>
            <p:ph type="title"/>
          </p:nvPr>
        </p:nvSpPr>
        <p:spPr>
          <a:xfrm>
            <a:off x="472440" y="183514"/>
            <a:ext cx="10515600" cy="701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dirty="0" smtClean="0">
                <a:solidFill>
                  <a:srgbClr val="CC3300"/>
                </a:solidFill>
              </a:rPr>
              <a:t/>
            </a:r>
            <a:br>
              <a:rPr lang="ru-RU" dirty="0" smtClean="0">
                <a:solidFill>
                  <a:srgbClr val="CC3300"/>
                </a:solidFill>
              </a:rPr>
            </a:br>
            <a:r>
              <a:rPr lang="ru-RU" dirty="0">
                <a:solidFill>
                  <a:srgbClr val="CC3300"/>
                </a:solidFill>
              </a:rPr>
              <a:t>Примеры расширенного поиска в </a:t>
            </a:r>
            <a:r>
              <a:rPr lang="ru-RU" dirty="0" smtClean="0">
                <a:solidFill>
                  <a:srgbClr val="CC3300"/>
                </a:solidFill>
              </a:rPr>
              <a:t>Интернет</a:t>
            </a:r>
            <a:br>
              <a:rPr lang="ru-RU" dirty="0" smtClean="0">
                <a:solidFill>
                  <a:srgbClr val="CC3300"/>
                </a:solidFill>
              </a:rPr>
            </a:br>
            <a:endParaRPr lang="ru-RU" dirty="0">
              <a:solidFill>
                <a:srgbClr val="CC3300"/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1500" t="7032" r="33375" b="33437"/>
          <a:stretch/>
        </p:blipFill>
        <p:spPr>
          <a:xfrm>
            <a:off x="441960" y="824229"/>
            <a:ext cx="7437120" cy="5438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1704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21</a:t>
            </a:fld>
            <a:endParaRPr lang="ru-RU"/>
          </a:p>
        </p:txBody>
      </p:sp>
      <p:sp>
        <p:nvSpPr>
          <p:cNvPr id="6" name="Заголовок 1"/>
          <p:cNvSpPr txBox="1">
            <a:spLocks noGrp="1"/>
          </p:cNvSpPr>
          <p:nvPr>
            <p:ph type="title"/>
          </p:nvPr>
        </p:nvSpPr>
        <p:spPr>
          <a:xfrm>
            <a:off x="472440" y="183514"/>
            <a:ext cx="10515600" cy="701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dirty="0" smtClean="0">
                <a:solidFill>
                  <a:srgbClr val="CC3300"/>
                </a:solidFill>
              </a:rPr>
              <a:t/>
            </a:r>
            <a:br>
              <a:rPr lang="ru-RU" dirty="0" smtClean="0">
                <a:solidFill>
                  <a:srgbClr val="CC3300"/>
                </a:solidFill>
              </a:rPr>
            </a:br>
            <a:r>
              <a:rPr lang="ru-RU" dirty="0">
                <a:solidFill>
                  <a:srgbClr val="CC3300"/>
                </a:solidFill>
              </a:rPr>
              <a:t>Примеры расширенного поиска в </a:t>
            </a:r>
            <a:r>
              <a:rPr lang="ru-RU" dirty="0" smtClean="0">
                <a:solidFill>
                  <a:srgbClr val="CC3300"/>
                </a:solidFill>
              </a:rPr>
              <a:t>Интернет</a:t>
            </a:r>
            <a:br>
              <a:rPr lang="ru-RU" dirty="0" smtClean="0">
                <a:solidFill>
                  <a:srgbClr val="CC3300"/>
                </a:solidFill>
              </a:rPr>
            </a:br>
            <a:endParaRPr lang="ru-RU" dirty="0">
              <a:solidFill>
                <a:srgbClr val="CC3300"/>
              </a:solidFill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472440" y="989280"/>
            <a:ext cx="6199839" cy="175432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b="1" dirty="0" smtClean="0">
                <a:solidFill>
                  <a:srgbClr val="002060"/>
                </a:solidFill>
                <a:cs typeface="Arial" panose="020B0604020202020204" pitchFamily="34" charset="0"/>
              </a:rPr>
              <a:t>Использование логических операторов </a:t>
            </a:r>
            <a:r>
              <a:rPr lang="en-US" b="1" dirty="0" smtClean="0">
                <a:solidFill>
                  <a:srgbClr val="002060"/>
                </a:solidFill>
                <a:cs typeface="Arial" panose="020B0604020202020204" pitchFamily="34" charset="0"/>
              </a:rPr>
              <a:t>AND, OR</a:t>
            </a:r>
            <a:endParaRPr lang="ru-RU" dirty="0" smtClean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solidFill>
                  <a:srgbClr val="002060"/>
                </a:solidFill>
                <a:cs typeface="Arial" panose="020B0604020202020204" pitchFamily="34" charset="0"/>
              </a:rPr>
              <a:t>[</a:t>
            </a:r>
            <a:r>
              <a:rPr lang="ru-RU" dirty="0" smtClean="0">
                <a:solidFill>
                  <a:srgbClr val="002060"/>
                </a:solidFill>
                <a:cs typeface="Arial" panose="020B0604020202020204" pitchFamily="34" charset="0"/>
              </a:rPr>
              <a:t>примеры </a:t>
            </a:r>
            <a:r>
              <a:rPr lang="ru-RU" dirty="0">
                <a:solidFill>
                  <a:srgbClr val="002060"/>
                </a:solidFill>
                <a:cs typeface="Arial" panose="020B0604020202020204" pitchFamily="34" charset="0"/>
              </a:rPr>
              <a:t>расширенного поиска в </a:t>
            </a:r>
            <a:r>
              <a:rPr lang="ru-RU" dirty="0" smtClean="0">
                <a:solidFill>
                  <a:srgbClr val="002060"/>
                </a:solidFill>
                <a:cs typeface="Arial" panose="020B0604020202020204" pitchFamily="34" charset="0"/>
              </a:rPr>
              <a:t>интернет</a:t>
            </a:r>
            <a:r>
              <a:rPr lang="en-US" dirty="0" smtClean="0">
                <a:solidFill>
                  <a:srgbClr val="002060"/>
                </a:solidFill>
                <a:cs typeface="Arial" panose="020B0604020202020204" pitchFamily="34" charset="0"/>
              </a:rPr>
              <a:t>]</a:t>
            </a:r>
            <a:endParaRPr lang="en-US" dirty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dirty="0">
                <a:solidFill>
                  <a:srgbClr val="002060"/>
                </a:solidFill>
                <a:cs typeface="Arial" panose="020B0604020202020204" pitchFamily="34" charset="0"/>
              </a:rPr>
              <a:t>Результатов: примерно </a:t>
            </a:r>
            <a:r>
              <a:rPr lang="en-US" dirty="0">
                <a:solidFill>
                  <a:srgbClr val="002060"/>
                </a:solidFill>
                <a:cs typeface="Arial" panose="020B0604020202020204" pitchFamily="34" charset="0"/>
              </a:rPr>
              <a:t>12</a:t>
            </a:r>
            <a:r>
              <a:rPr lang="ru-RU" dirty="0">
                <a:solidFill>
                  <a:srgbClr val="002060"/>
                </a:solidFill>
                <a:cs typeface="Arial" panose="020B0604020202020204" pitchFamily="34" charset="0"/>
              </a:rPr>
              <a:t> </a:t>
            </a:r>
            <a:r>
              <a:rPr lang="en-US" dirty="0">
                <a:solidFill>
                  <a:srgbClr val="002060"/>
                </a:solidFill>
                <a:cs typeface="Arial" panose="020B0604020202020204" pitchFamily="34" charset="0"/>
              </a:rPr>
              <a:t>5</a:t>
            </a:r>
            <a:r>
              <a:rPr lang="ru-RU" dirty="0">
                <a:solidFill>
                  <a:srgbClr val="002060"/>
                </a:solidFill>
                <a:cs typeface="Arial" panose="020B0604020202020204" pitchFamily="34" charset="0"/>
              </a:rPr>
              <a:t>00 000</a:t>
            </a:r>
            <a:r>
              <a:rPr lang="ru-RU" dirty="0">
                <a:solidFill>
                  <a:srgbClr val="002060"/>
                </a:solidFill>
              </a:rPr>
              <a:t> (0,49 сек.) 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dirty="0" smtClean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solidFill>
                  <a:srgbClr val="002060"/>
                </a:solidFill>
                <a:cs typeface="Arial" panose="020B0604020202020204" pitchFamily="34" charset="0"/>
              </a:rPr>
              <a:t>[</a:t>
            </a:r>
            <a:r>
              <a:rPr lang="ru-RU" dirty="0" smtClean="0">
                <a:solidFill>
                  <a:srgbClr val="002060"/>
                </a:solidFill>
                <a:cs typeface="Arial" panose="020B0604020202020204" pitchFamily="34" charset="0"/>
              </a:rPr>
              <a:t>примеры </a:t>
            </a:r>
            <a:r>
              <a:rPr lang="ru-RU" dirty="0" err="1">
                <a:solidFill>
                  <a:srgbClr val="002060"/>
                </a:solidFill>
                <a:cs typeface="Arial" panose="020B0604020202020204" pitchFamily="34" charset="0"/>
              </a:rPr>
              <a:t>and</a:t>
            </a:r>
            <a:r>
              <a:rPr lang="ru-RU" dirty="0">
                <a:solidFill>
                  <a:srgbClr val="002060"/>
                </a:solidFill>
                <a:cs typeface="Arial" panose="020B0604020202020204" pitchFamily="34" charset="0"/>
              </a:rPr>
              <a:t> расширенного </a:t>
            </a:r>
            <a:r>
              <a:rPr lang="ru-RU" dirty="0" err="1">
                <a:solidFill>
                  <a:srgbClr val="002060"/>
                </a:solidFill>
                <a:cs typeface="Arial" panose="020B0604020202020204" pitchFamily="34" charset="0"/>
              </a:rPr>
              <a:t>and</a:t>
            </a:r>
            <a:r>
              <a:rPr lang="ru-RU" dirty="0">
                <a:solidFill>
                  <a:srgbClr val="002060"/>
                </a:solidFill>
                <a:cs typeface="Arial" panose="020B0604020202020204" pitchFamily="34" charset="0"/>
              </a:rPr>
              <a:t> поиска </a:t>
            </a:r>
            <a:r>
              <a:rPr lang="ru-RU" dirty="0" err="1">
                <a:solidFill>
                  <a:srgbClr val="002060"/>
                </a:solidFill>
                <a:cs typeface="Arial" panose="020B0604020202020204" pitchFamily="34" charset="0"/>
              </a:rPr>
              <a:t>and</a:t>
            </a:r>
            <a:r>
              <a:rPr lang="ru-RU" dirty="0">
                <a:solidFill>
                  <a:srgbClr val="002060"/>
                </a:solidFill>
                <a:cs typeface="Arial" panose="020B0604020202020204" pitchFamily="34" charset="0"/>
              </a:rPr>
              <a:t> в </a:t>
            </a:r>
            <a:r>
              <a:rPr lang="ru-RU" dirty="0" err="1">
                <a:solidFill>
                  <a:srgbClr val="002060"/>
                </a:solidFill>
                <a:cs typeface="Arial" panose="020B0604020202020204" pitchFamily="34" charset="0"/>
              </a:rPr>
              <a:t>and</a:t>
            </a:r>
            <a:r>
              <a:rPr lang="ru-RU" dirty="0">
                <a:solidFill>
                  <a:srgbClr val="002060"/>
                </a:solidFill>
                <a:cs typeface="Arial" panose="020B0604020202020204" pitchFamily="34" charset="0"/>
              </a:rPr>
              <a:t> </a:t>
            </a:r>
            <a:r>
              <a:rPr lang="ru-RU" dirty="0" smtClean="0">
                <a:solidFill>
                  <a:srgbClr val="002060"/>
                </a:solidFill>
                <a:cs typeface="Arial" panose="020B0604020202020204" pitchFamily="34" charset="0"/>
              </a:rPr>
              <a:t>интернет</a:t>
            </a:r>
            <a:r>
              <a:rPr lang="en-US" dirty="0" smtClean="0">
                <a:solidFill>
                  <a:srgbClr val="002060"/>
                </a:solidFill>
                <a:cs typeface="Arial" panose="020B0604020202020204" pitchFamily="34" charset="0"/>
              </a:rPr>
              <a:t>]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dirty="0" smtClean="0">
                <a:solidFill>
                  <a:srgbClr val="002060"/>
                </a:solidFill>
                <a:cs typeface="Arial" panose="020B0604020202020204" pitchFamily="34" charset="0"/>
              </a:rPr>
              <a:t>Результатов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cs typeface="Arial" panose="020B0604020202020204" pitchFamily="34" charset="0"/>
              </a:rPr>
              <a:t>: примерно 10 700 000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</a:rPr>
              <a:t> (0,49 сек.) 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6720840" y="955038"/>
            <a:ext cx="4632960" cy="480131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ru-RU" b="1" dirty="0" smtClean="0">
                <a:solidFill>
                  <a:srgbClr val="002060"/>
                </a:solidFill>
              </a:rPr>
              <a:t>Поиск словосочетаний или отключение морфологического поиска</a:t>
            </a:r>
          </a:p>
          <a:p>
            <a:endParaRPr lang="en-US" b="1" dirty="0" smtClean="0">
              <a:solidFill>
                <a:srgbClr val="002060"/>
              </a:solidFill>
            </a:endParaRPr>
          </a:p>
          <a:p>
            <a:r>
              <a:rPr lang="en-US" dirty="0" smtClean="0">
                <a:solidFill>
                  <a:srgbClr val="002060"/>
                </a:solidFill>
              </a:rPr>
              <a:t>[</a:t>
            </a:r>
            <a:r>
              <a:rPr lang="ru-RU" dirty="0" smtClean="0">
                <a:solidFill>
                  <a:srgbClr val="002060"/>
                </a:solidFill>
              </a:rPr>
              <a:t>«колокола звон»</a:t>
            </a:r>
            <a:r>
              <a:rPr lang="en-US" dirty="0" smtClean="0">
                <a:solidFill>
                  <a:srgbClr val="002060"/>
                </a:solidFill>
              </a:rPr>
              <a:t>]</a:t>
            </a:r>
            <a:endParaRPr lang="ru-RU" dirty="0" smtClean="0">
              <a:solidFill>
                <a:srgbClr val="002060"/>
              </a:solidFill>
            </a:endParaRPr>
          </a:p>
          <a:p>
            <a:r>
              <a:rPr lang="ru-RU" dirty="0">
                <a:solidFill>
                  <a:srgbClr val="002060"/>
                </a:solidFill>
              </a:rPr>
              <a:t>Результатов: примерно 15 900 (0,37 сек</a:t>
            </a:r>
            <a:r>
              <a:rPr lang="ru-RU" dirty="0" smtClean="0">
                <a:solidFill>
                  <a:srgbClr val="002060"/>
                </a:solidFill>
              </a:rPr>
              <a:t>.)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dirty="0" smtClean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solidFill>
                  <a:srgbClr val="002060"/>
                </a:solidFill>
                <a:cs typeface="Arial" panose="020B0604020202020204" pitchFamily="34" charset="0"/>
              </a:rPr>
              <a:t>[</a:t>
            </a:r>
            <a:r>
              <a:rPr lang="ru-RU" dirty="0" smtClean="0">
                <a:solidFill>
                  <a:srgbClr val="002060"/>
                </a:solidFill>
                <a:cs typeface="Arial" panose="020B0604020202020204" pitchFamily="34" charset="0"/>
              </a:rPr>
              <a:t>«</a:t>
            </a:r>
            <a:r>
              <a:rPr lang="ru-RU" dirty="0">
                <a:solidFill>
                  <a:srgbClr val="002060"/>
                </a:solidFill>
                <a:cs typeface="Arial" panose="020B0604020202020204" pitchFamily="34" charset="0"/>
              </a:rPr>
              <a:t>звон колокола</a:t>
            </a:r>
            <a:r>
              <a:rPr lang="ru-RU" dirty="0" smtClean="0">
                <a:solidFill>
                  <a:srgbClr val="002060"/>
                </a:solidFill>
                <a:cs typeface="Arial" panose="020B0604020202020204" pitchFamily="34" charset="0"/>
              </a:rPr>
              <a:t>»</a:t>
            </a:r>
            <a:r>
              <a:rPr lang="en-US" dirty="0" smtClean="0">
                <a:solidFill>
                  <a:srgbClr val="002060"/>
                </a:solidFill>
                <a:cs typeface="Arial" panose="020B0604020202020204" pitchFamily="34" charset="0"/>
              </a:rPr>
              <a:t>]</a:t>
            </a:r>
            <a:endParaRPr lang="ru-RU" dirty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dirty="0">
                <a:solidFill>
                  <a:srgbClr val="002060"/>
                </a:solidFill>
                <a:cs typeface="Arial" panose="020B0604020202020204" pitchFamily="34" charset="0"/>
              </a:rPr>
              <a:t>Результатов: </a:t>
            </a:r>
            <a:r>
              <a:rPr lang="ru-RU" dirty="0" smtClean="0">
                <a:solidFill>
                  <a:srgbClr val="002060"/>
                </a:solidFill>
                <a:cs typeface="Arial" panose="020B0604020202020204" pitchFamily="34" charset="0"/>
              </a:rPr>
              <a:t>примерно </a:t>
            </a:r>
            <a:r>
              <a:rPr lang="ru-RU" dirty="0">
                <a:solidFill>
                  <a:srgbClr val="002060"/>
                </a:solidFill>
                <a:cs typeface="Arial" panose="020B0604020202020204" pitchFamily="34" charset="0"/>
              </a:rPr>
              <a:t>128 000</a:t>
            </a:r>
            <a:r>
              <a:rPr lang="ru-RU" dirty="0">
                <a:solidFill>
                  <a:srgbClr val="002060"/>
                </a:solidFill>
              </a:rPr>
              <a:t> (0,42 сек</a:t>
            </a:r>
            <a:r>
              <a:rPr lang="ru-RU" dirty="0" smtClean="0">
                <a:solidFill>
                  <a:srgbClr val="002060"/>
                </a:solidFill>
              </a:rPr>
              <a:t>.)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dirty="0">
              <a:solidFill>
                <a:srgbClr val="002060"/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solidFill>
                  <a:srgbClr val="002060"/>
                </a:solidFill>
              </a:rPr>
              <a:t>[</a:t>
            </a:r>
            <a:r>
              <a:rPr lang="ru-RU" dirty="0" smtClean="0">
                <a:solidFill>
                  <a:srgbClr val="002060"/>
                </a:solidFill>
              </a:rPr>
              <a:t>звон «колокола»</a:t>
            </a:r>
            <a:r>
              <a:rPr lang="en-US" dirty="0" smtClean="0">
                <a:solidFill>
                  <a:srgbClr val="002060"/>
                </a:solidFill>
              </a:rPr>
              <a:t>]</a:t>
            </a:r>
            <a:endParaRPr lang="ru-RU" dirty="0">
              <a:solidFill>
                <a:srgbClr val="002060"/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dirty="0" smtClean="0">
                <a:solidFill>
                  <a:srgbClr val="002060"/>
                </a:solidFill>
              </a:rPr>
              <a:t>Результатов</a:t>
            </a:r>
            <a:r>
              <a:rPr lang="ru-RU" dirty="0">
                <a:solidFill>
                  <a:srgbClr val="002060"/>
                </a:solidFill>
              </a:rPr>
              <a:t>: примерно 787 000 (0,32 сек.) </a:t>
            </a:r>
          </a:p>
          <a:p>
            <a:endParaRPr lang="ru-RU" dirty="0" smtClean="0">
              <a:solidFill>
                <a:srgbClr val="002060"/>
              </a:solidFill>
            </a:endParaRPr>
          </a:p>
          <a:p>
            <a:r>
              <a:rPr lang="en-US" dirty="0" smtClean="0">
                <a:solidFill>
                  <a:srgbClr val="002060"/>
                </a:solidFill>
              </a:rPr>
              <a:t>[</a:t>
            </a:r>
            <a:r>
              <a:rPr lang="ru-RU" dirty="0" smtClean="0">
                <a:solidFill>
                  <a:srgbClr val="002060"/>
                </a:solidFill>
              </a:rPr>
              <a:t>колокола звон</a:t>
            </a:r>
            <a:r>
              <a:rPr lang="en-US" dirty="0" smtClean="0">
                <a:solidFill>
                  <a:srgbClr val="002060"/>
                </a:solidFill>
              </a:rPr>
              <a:t>]</a:t>
            </a:r>
            <a:endParaRPr lang="ru-RU" dirty="0">
              <a:solidFill>
                <a:srgbClr val="002060"/>
              </a:solidFill>
            </a:endParaRPr>
          </a:p>
          <a:p>
            <a:r>
              <a:rPr lang="ru-RU" dirty="0">
                <a:solidFill>
                  <a:srgbClr val="002060"/>
                </a:solidFill>
              </a:rPr>
              <a:t>Результатов: примерно 864 000 (0,41 сек.)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dirty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solidFill>
                  <a:srgbClr val="002060"/>
                </a:solidFill>
                <a:cs typeface="Arial" panose="020B0604020202020204" pitchFamily="34" charset="0"/>
              </a:rPr>
              <a:t>[</a:t>
            </a:r>
            <a:r>
              <a:rPr lang="ru-RU" dirty="0" smtClean="0">
                <a:solidFill>
                  <a:srgbClr val="002060"/>
                </a:solidFill>
                <a:cs typeface="Arial" panose="020B0604020202020204" pitchFamily="34" charset="0"/>
              </a:rPr>
              <a:t>звон колокола</a:t>
            </a:r>
            <a:r>
              <a:rPr lang="en-US" dirty="0" smtClean="0">
                <a:solidFill>
                  <a:srgbClr val="002060"/>
                </a:solidFill>
                <a:cs typeface="Arial" panose="020B0604020202020204" pitchFamily="34" charset="0"/>
              </a:rPr>
              <a:t>]</a:t>
            </a:r>
            <a:endParaRPr lang="ru-RU" dirty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dirty="0">
                <a:solidFill>
                  <a:srgbClr val="002060"/>
                </a:solidFill>
              </a:rPr>
              <a:t>Результатов: примерно 809 000 (0,47 сек.) </a:t>
            </a:r>
          </a:p>
        </p:txBody>
      </p:sp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555949" y="5294687"/>
            <a:ext cx="23756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</a:rPr>
              <a:t> 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472439" y="2906085"/>
            <a:ext cx="6199839" cy="275793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pPr>
              <a:spcBef>
                <a:spcPts val="935"/>
              </a:spcBef>
              <a:spcAft>
                <a:spcPts val="0"/>
              </a:spcAft>
            </a:pPr>
            <a:r>
              <a:rPr lang="ru-RU" b="1" dirty="0" smtClean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Использование исключения (знак минус)</a:t>
            </a:r>
          </a:p>
          <a:p>
            <a:pPr>
              <a:spcBef>
                <a:spcPts val="935"/>
              </a:spcBef>
              <a:spcAft>
                <a:spcPts val="0"/>
              </a:spcAft>
            </a:pPr>
            <a:r>
              <a:rPr lang="ru-RU" dirty="0" smtClean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ru-RU" dirty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Журавль колодец]</a:t>
            </a:r>
            <a:endParaRPr lang="ru-RU" dirty="0">
              <a:solidFill>
                <a:srgbClr val="002060"/>
              </a:solidFill>
              <a:ea typeface="Times New Roman" panose="02020603050405020304" pitchFamily="18" charset="0"/>
            </a:endParaRPr>
          </a:p>
          <a:p>
            <a:pPr marR="1684655">
              <a:lnSpc>
                <a:spcPct val="107000"/>
              </a:lnSpc>
              <a:spcBef>
                <a:spcPts val="110"/>
              </a:spcBef>
              <a:spcAft>
                <a:spcPts val="0"/>
              </a:spcAft>
            </a:pPr>
            <a:r>
              <a:rPr lang="ru-RU" dirty="0" err="1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About</a:t>
            </a:r>
            <a:r>
              <a:rPr lang="ru-RU" dirty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106 </a:t>
            </a:r>
            <a:r>
              <a:rPr lang="ru-RU" dirty="0" smtClean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000 </a:t>
            </a:r>
            <a:r>
              <a:rPr lang="ru-RU" dirty="0" err="1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lang="ru-RU" dirty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dirty="0" smtClean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0.</a:t>
            </a:r>
            <a:r>
              <a:rPr lang="en-US" dirty="0" smtClean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47</a:t>
            </a:r>
            <a:r>
              <a:rPr lang="ru-RU" dirty="0" smtClean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seconds</a:t>
            </a:r>
            <a:r>
              <a:rPr lang="ru-RU" dirty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endParaRPr lang="ru-RU" dirty="0" smtClean="0">
              <a:solidFill>
                <a:srgbClr val="002060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1684655">
              <a:lnSpc>
                <a:spcPct val="107000"/>
              </a:lnSpc>
              <a:spcBef>
                <a:spcPts val="110"/>
              </a:spcBef>
              <a:spcAft>
                <a:spcPts val="0"/>
              </a:spcAft>
            </a:pPr>
            <a:endParaRPr lang="ru-RU" dirty="0" smtClean="0">
              <a:solidFill>
                <a:srgbClr val="002060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1684655">
              <a:lnSpc>
                <a:spcPct val="107000"/>
              </a:lnSpc>
              <a:spcBef>
                <a:spcPts val="110"/>
              </a:spcBef>
              <a:spcAft>
                <a:spcPts val="0"/>
              </a:spcAft>
            </a:pPr>
            <a:r>
              <a:rPr lang="ru-RU" dirty="0" smtClean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ru-RU" dirty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Журавль колодец -птица]</a:t>
            </a:r>
            <a:endParaRPr lang="ru-RU" dirty="0">
              <a:solidFill>
                <a:srgbClr val="002060"/>
              </a:solidFill>
              <a:ea typeface="Times New Roman" panose="02020603050405020304" pitchFamily="18" charset="0"/>
            </a:endParaRPr>
          </a:p>
          <a:p>
            <a:pPr marR="1684655">
              <a:lnSpc>
                <a:spcPct val="107000"/>
              </a:lnSpc>
              <a:spcAft>
                <a:spcPts val="0"/>
              </a:spcAft>
            </a:pPr>
            <a:r>
              <a:rPr lang="en-US" dirty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About </a:t>
            </a:r>
            <a:r>
              <a:rPr lang="en-US" dirty="0" smtClean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ru-RU" dirty="0" smtClean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97</a:t>
            </a:r>
            <a:r>
              <a:rPr lang="en-US" dirty="0" smtClean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 000 </a:t>
            </a:r>
            <a:r>
              <a:rPr lang="en-US" dirty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results (</a:t>
            </a:r>
            <a:r>
              <a:rPr lang="en-US" dirty="0" smtClean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0.</a:t>
            </a:r>
            <a:r>
              <a:rPr lang="ru-RU" dirty="0" smtClean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37</a:t>
            </a:r>
            <a:r>
              <a:rPr lang="en-US" dirty="0" smtClean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seconds) </a:t>
            </a:r>
            <a:endParaRPr lang="ru-RU" dirty="0" smtClean="0">
              <a:solidFill>
                <a:srgbClr val="002060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1684655">
              <a:lnSpc>
                <a:spcPct val="107000"/>
              </a:lnSpc>
              <a:spcAft>
                <a:spcPts val="0"/>
              </a:spcAft>
            </a:pPr>
            <a:endParaRPr lang="ru-RU" dirty="0" smtClean="0">
              <a:solidFill>
                <a:srgbClr val="002060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1684655">
              <a:lnSpc>
                <a:spcPct val="107000"/>
              </a:lnSpc>
              <a:spcAft>
                <a:spcPts val="0"/>
              </a:spcAft>
            </a:pPr>
            <a:r>
              <a:rPr lang="en-US" dirty="0" smtClean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ru-RU" dirty="0" smtClean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Журавль -колодец</a:t>
            </a:r>
            <a:r>
              <a:rPr lang="en-US" dirty="0" smtClean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dirty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птица</a:t>
            </a:r>
            <a:r>
              <a:rPr lang="en-US" dirty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endParaRPr lang="ru-RU" dirty="0">
              <a:solidFill>
                <a:srgbClr val="002060"/>
              </a:solidFill>
              <a:ea typeface="Times New Roman" panose="02020603050405020304" pitchFamily="18" charset="0"/>
            </a:endParaRPr>
          </a:p>
          <a:p>
            <a:pPr>
              <a:lnSpc>
                <a:spcPts val="1360"/>
              </a:lnSpc>
              <a:spcAft>
                <a:spcPts val="0"/>
              </a:spcAft>
            </a:pPr>
            <a:r>
              <a:rPr lang="ru-RU" dirty="0" err="1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About</a:t>
            </a:r>
            <a:r>
              <a:rPr lang="ru-RU" dirty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en-US" dirty="0" smtClean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42</a:t>
            </a:r>
            <a:r>
              <a:rPr lang="ru-RU" dirty="0" smtClean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0 000 </a:t>
            </a:r>
            <a:r>
              <a:rPr lang="ru-RU" dirty="0" err="1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lang="ru-RU" dirty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 (0.20 </a:t>
            </a:r>
            <a:r>
              <a:rPr lang="ru-RU" dirty="0" err="1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seconds</a:t>
            </a:r>
            <a:r>
              <a:rPr lang="ru-RU" dirty="0">
                <a:solidFill>
                  <a:srgbClr val="00206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ru-RU" dirty="0">
              <a:solidFill>
                <a:srgbClr val="002060"/>
              </a:solidFill>
              <a:effectLst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5348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48640" y="60960"/>
            <a:ext cx="10515600" cy="625475"/>
          </a:xfrm>
        </p:spPr>
        <p:txBody>
          <a:bodyPr>
            <a:normAutofit fontScale="90000"/>
          </a:bodyPr>
          <a:lstStyle/>
          <a:p>
            <a:r>
              <a:rPr lang="ru-RU" sz="4000" dirty="0" smtClean="0">
                <a:solidFill>
                  <a:srgbClr val="FF0000"/>
                </a:solidFill>
              </a:rPr>
              <a:t>Поиск изображений в интернет</a:t>
            </a:r>
            <a:endParaRPr lang="ru-RU" sz="4000" dirty="0">
              <a:solidFill>
                <a:srgbClr val="FF0000"/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22</a:t>
            </a:fld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875" t="7812" r="4375" b="23906"/>
          <a:stretch/>
        </p:blipFill>
        <p:spPr>
          <a:xfrm>
            <a:off x="548640" y="686435"/>
            <a:ext cx="10151436" cy="5852477"/>
          </a:xfrm>
          <a:prstGeom prst="rect">
            <a:avLst/>
          </a:prstGeom>
        </p:spPr>
      </p:pic>
      <p:sp>
        <p:nvSpPr>
          <p:cNvPr id="7" name="Овальная выноска 6"/>
          <p:cNvSpPr/>
          <p:nvPr/>
        </p:nvSpPr>
        <p:spPr>
          <a:xfrm>
            <a:off x="2377440" y="822559"/>
            <a:ext cx="2499360" cy="978702"/>
          </a:xfrm>
          <a:prstGeom prst="wedgeEllipseCallout">
            <a:avLst>
              <a:gd name="adj1" fmla="val -50101"/>
              <a:gd name="adj2" fmla="val -41830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002060"/>
                </a:solidFill>
              </a:rPr>
              <a:t>Словесное описание</a:t>
            </a:r>
            <a:endParaRPr lang="ru-RU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97423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48640" y="60960"/>
            <a:ext cx="10515600" cy="625475"/>
          </a:xfrm>
        </p:spPr>
        <p:txBody>
          <a:bodyPr>
            <a:normAutofit fontScale="90000"/>
          </a:bodyPr>
          <a:lstStyle/>
          <a:p>
            <a:r>
              <a:rPr lang="ru-RU" sz="4000" dirty="0" smtClean="0">
                <a:solidFill>
                  <a:srgbClr val="FF0000"/>
                </a:solidFill>
              </a:rPr>
              <a:t>Поиск изображений в интернет</a:t>
            </a:r>
            <a:endParaRPr lang="ru-RU" sz="4000" dirty="0">
              <a:solidFill>
                <a:srgbClr val="FF0000"/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23</a:t>
            </a:fld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/>
          <a:srcRect l="1625" t="7659" r="2625" b="25093"/>
          <a:stretch/>
        </p:blipFill>
        <p:spPr>
          <a:xfrm>
            <a:off x="701040" y="807001"/>
            <a:ext cx="9662160" cy="5428782"/>
          </a:xfrm>
          <a:prstGeom prst="rect">
            <a:avLst/>
          </a:prstGeom>
        </p:spPr>
      </p:pic>
      <p:sp>
        <p:nvSpPr>
          <p:cNvPr id="7" name="Овальная выноска 6"/>
          <p:cNvSpPr/>
          <p:nvPr/>
        </p:nvSpPr>
        <p:spPr>
          <a:xfrm>
            <a:off x="2880360" y="972018"/>
            <a:ext cx="2499360" cy="978702"/>
          </a:xfrm>
          <a:prstGeom prst="wedgeEllipseCallout">
            <a:avLst>
              <a:gd name="adj1" fmla="val -50101"/>
              <a:gd name="adj2" fmla="val -41830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002060"/>
                </a:solidFill>
              </a:rPr>
              <a:t>Словесное описание</a:t>
            </a:r>
            <a:endParaRPr lang="ru-RU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67391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48640" y="60960"/>
            <a:ext cx="10515600" cy="625475"/>
          </a:xfrm>
        </p:spPr>
        <p:txBody>
          <a:bodyPr>
            <a:normAutofit fontScale="90000"/>
          </a:bodyPr>
          <a:lstStyle/>
          <a:p>
            <a:r>
              <a:rPr lang="ru-RU" sz="4000" dirty="0" smtClean="0">
                <a:solidFill>
                  <a:srgbClr val="FF0000"/>
                </a:solidFill>
              </a:rPr>
              <a:t>Поиск изображений в интернет</a:t>
            </a:r>
            <a:endParaRPr lang="ru-RU" sz="4000" dirty="0">
              <a:solidFill>
                <a:srgbClr val="FF0000"/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24</a:t>
            </a:fld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3"/>
          <a:srcRect l="1501" t="8594" r="4124" b="25781"/>
          <a:stretch/>
        </p:blipFill>
        <p:spPr>
          <a:xfrm>
            <a:off x="548640" y="686435"/>
            <a:ext cx="10192348" cy="5669915"/>
          </a:xfrm>
          <a:prstGeom prst="rect">
            <a:avLst/>
          </a:prstGeom>
        </p:spPr>
      </p:pic>
      <p:sp>
        <p:nvSpPr>
          <p:cNvPr id="7" name="Овальная выноска 6"/>
          <p:cNvSpPr/>
          <p:nvPr/>
        </p:nvSpPr>
        <p:spPr>
          <a:xfrm>
            <a:off x="3505200" y="822559"/>
            <a:ext cx="2499360" cy="978702"/>
          </a:xfrm>
          <a:prstGeom prst="wedgeEllipseCallout">
            <a:avLst>
              <a:gd name="adj1" fmla="val -50101"/>
              <a:gd name="adj2" fmla="val -41830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002060"/>
                </a:solidFill>
              </a:rPr>
              <a:t>Словесное описание</a:t>
            </a:r>
            <a:endParaRPr lang="ru-RU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26971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48640" y="60960"/>
            <a:ext cx="10515600" cy="625475"/>
          </a:xfrm>
        </p:spPr>
        <p:txBody>
          <a:bodyPr>
            <a:normAutofit fontScale="90000"/>
          </a:bodyPr>
          <a:lstStyle/>
          <a:p>
            <a:r>
              <a:rPr lang="ru-RU" sz="4000" dirty="0" smtClean="0">
                <a:solidFill>
                  <a:srgbClr val="FF0000"/>
                </a:solidFill>
              </a:rPr>
              <a:t>Поиск изображений в интернет</a:t>
            </a:r>
            <a:endParaRPr lang="ru-RU" sz="4000" dirty="0">
              <a:solidFill>
                <a:srgbClr val="FF0000"/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25</a:t>
            </a:fld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/>
          <a:srcRect t="7970" r="37875" b="8124"/>
          <a:stretch/>
        </p:blipFill>
        <p:spPr>
          <a:xfrm>
            <a:off x="548639" y="686435"/>
            <a:ext cx="6385561" cy="6035039"/>
          </a:xfrm>
          <a:prstGeom prst="rect">
            <a:avLst/>
          </a:prstGeom>
        </p:spPr>
      </p:pic>
      <p:sp>
        <p:nvSpPr>
          <p:cNvPr id="7" name="Овальная выноска 6"/>
          <p:cNvSpPr/>
          <p:nvPr/>
        </p:nvSpPr>
        <p:spPr>
          <a:xfrm>
            <a:off x="3185161" y="822559"/>
            <a:ext cx="2499360" cy="978702"/>
          </a:xfrm>
          <a:prstGeom prst="wedgeEllipseCallout">
            <a:avLst>
              <a:gd name="adj1" fmla="val -50101"/>
              <a:gd name="adj2" fmla="val -41830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002060"/>
                </a:solidFill>
              </a:rPr>
              <a:t>Исходная картинка</a:t>
            </a:r>
            <a:endParaRPr lang="ru-RU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90585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457200" y="1150981"/>
            <a:ext cx="1173044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0"/>
              </a:spcAft>
              <a:buClr>
                <a:srgbClr val="231F20"/>
              </a:buClr>
              <a:buSzPts val="950"/>
              <a:buFont typeface="Wingdings" panose="05000000000000000000" pitchFamily="2" charset="2"/>
              <a:buChar char="q"/>
              <a:tabLst>
                <a:tab pos="435610" algn="l"/>
              </a:tabLst>
            </a:pPr>
            <a:r>
              <a:rPr lang="ru-RU" sz="2400" dirty="0" smtClean="0">
                <a:solidFill>
                  <a:srgbClr val="002060"/>
                </a:solidFill>
                <a:ea typeface="Tahoma" panose="020B0604030504040204" pitchFamily="34" charset="0"/>
              </a:rPr>
              <a:t>Назовите принципы информационного поиска.</a:t>
            </a: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Clr>
                <a:srgbClr val="231F20"/>
              </a:buClr>
              <a:buSzPts val="950"/>
              <a:buFont typeface="Wingdings" panose="05000000000000000000" pitchFamily="2" charset="2"/>
              <a:buChar char="q"/>
              <a:tabLst>
                <a:tab pos="435610" algn="l"/>
              </a:tabLst>
            </a:pPr>
            <a:r>
              <a:rPr lang="ru-RU" sz="2400" dirty="0" smtClean="0">
                <a:solidFill>
                  <a:srgbClr val="002060"/>
                </a:solidFill>
                <a:ea typeface="Tahoma" panose="020B0604030504040204" pitchFamily="34" charset="0"/>
              </a:rPr>
              <a:t>Назовите универсальные поисковые сайты, </a:t>
            </a:r>
            <a:r>
              <a:rPr lang="ru-RU" sz="2400" dirty="0" err="1" smtClean="0">
                <a:solidFill>
                  <a:srgbClr val="002060"/>
                </a:solidFill>
                <a:ea typeface="Tahoma" panose="020B0604030504040204" pitchFamily="34" charset="0"/>
              </a:rPr>
              <a:t>метапоисковые</a:t>
            </a:r>
            <a:r>
              <a:rPr lang="ru-RU" sz="2400" dirty="0" smtClean="0">
                <a:solidFill>
                  <a:srgbClr val="002060"/>
                </a:solidFill>
                <a:ea typeface="Tahoma" panose="020B0604030504040204" pitchFamily="34" charset="0"/>
              </a:rPr>
              <a:t> сайты и каталоги в Интернет.</a:t>
            </a: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Clr>
                <a:srgbClr val="231F20"/>
              </a:buClr>
              <a:buSzPts val="950"/>
              <a:buFont typeface="Wingdings" panose="05000000000000000000" pitchFamily="2" charset="2"/>
              <a:buChar char="q"/>
              <a:tabLst>
                <a:tab pos="435610" algn="l"/>
              </a:tabLst>
            </a:pPr>
            <a:r>
              <a:rPr lang="ru-RU" sz="2400" dirty="0" smtClean="0">
                <a:solidFill>
                  <a:srgbClr val="002060"/>
                </a:solidFill>
                <a:ea typeface="Tahoma" panose="020B0604030504040204" pitchFamily="34" charset="0"/>
              </a:rPr>
              <a:t>Назовите компоненты программного обеспечения поискового сайта, их функции.</a:t>
            </a: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Clr>
                <a:srgbClr val="231F20"/>
              </a:buClr>
              <a:buSzPts val="950"/>
              <a:buFont typeface="Wingdings" panose="05000000000000000000" pitchFamily="2" charset="2"/>
              <a:buChar char="q"/>
              <a:tabLst>
                <a:tab pos="435610" algn="l"/>
              </a:tabLst>
            </a:pPr>
            <a:r>
              <a:rPr lang="ru-RU" sz="2400" dirty="0" smtClean="0">
                <a:solidFill>
                  <a:srgbClr val="002060"/>
                </a:solidFill>
                <a:ea typeface="Tahoma" panose="020B0604030504040204" pitchFamily="34" charset="0"/>
              </a:rPr>
              <a:t>Какие существуют методы поиска, сужения и расширения результатов поиска документов и изображений</a:t>
            </a:r>
            <a:r>
              <a:rPr lang="en-US" sz="2400" dirty="0" smtClean="0">
                <a:solidFill>
                  <a:srgbClr val="002060"/>
                </a:solidFill>
                <a:ea typeface="Tahoma" panose="020B0604030504040204" pitchFamily="34" charset="0"/>
              </a:rPr>
              <a:t>?</a:t>
            </a: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Clr>
                <a:srgbClr val="231F20"/>
              </a:buClr>
              <a:buSzPts val="950"/>
              <a:buFont typeface="Wingdings" panose="05000000000000000000" pitchFamily="2" charset="2"/>
              <a:buChar char="q"/>
              <a:tabLst>
                <a:tab pos="435610" algn="l"/>
              </a:tabLst>
            </a:pPr>
            <a:endParaRPr lang="ru-RU" sz="2400" dirty="0" smtClean="0">
              <a:solidFill>
                <a:srgbClr val="002060"/>
              </a:solidFill>
              <a:ea typeface="Tahoma" panose="020B0604030504040204" pitchFamily="34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0"/>
              </a:spcAft>
              <a:buClr>
                <a:srgbClr val="231F20"/>
              </a:buClr>
              <a:buSzPts val="950"/>
              <a:buFont typeface="Wingdings" panose="05000000000000000000" pitchFamily="2" charset="2"/>
              <a:buChar char="q"/>
              <a:tabLst>
                <a:tab pos="435610" algn="l"/>
              </a:tabLst>
            </a:pPr>
            <a:endParaRPr lang="ru-RU" sz="2400" dirty="0">
              <a:solidFill>
                <a:srgbClr val="002060"/>
              </a:solidFill>
              <a:effectLst/>
              <a:ea typeface="Tahoma" panose="020B0604030504040204" pitchFamily="34" charset="0"/>
            </a:endParaRP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457200" y="152400"/>
            <a:ext cx="10896599" cy="61609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>
                <a:solidFill>
                  <a:srgbClr val="CC3300"/>
                </a:solidFill>
              </a:rPr>
              <a:t>Контрольные вопросы</a:t>
            </a:r>
            <a:endParaRPr lang="ru-RU" dirty="0">
              <a:solidFill>
                <a:srgbClr val="CC3300"/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0976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2772" y="179786"/>
            <a:ext cx="10515600" cy="748393"/>
          </a:xfrm>
        </p:spPr>
        <p:txBody>
          <a:bodyPr>
            <a:normAutofit fontScale="90000"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ru-RU" dirty="0">
                <a:solidFill>
                  <a:srgbClr val="CC3300"/>
                </a:solidFill>
              </a:rPr>
              <a:t>План лекции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02772" y="1035164"/>
            <a:ext cx="10515600" cy="5321186"/>
          </a:xfrm>
        </p:spPr>
        <p:txBody>
          <a:bodyPr>
            <a:noAutofit/>
          </a:bodyPr>
          <a:lstStyle/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ru-RU" sz="2400" dirty="0">
                <a:solidFill>
                  <a:srgbClr val="002060"/>
                </a:solidFill>
              </a:rPr>
              <a:t>Общие принципы </a:t>
            </a:r>
            <a:r>
              <a:rPr lang="ru-RU" sz="2400" dirty="0" smtClean="0">
                <a:solidFill>
                  <a:srgbClr val="002060"/>
                </a:solidFill>
              </a:rPr>
              <a:t>информационного поиска.</a:t>
            </a:r>
            <a:endParaRPr lang="ru-RU" sz="2400" dirty="0">
              <a:solidFill>
                <a:srgbClr val="002060"/>
              </a:solidFill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sz="2400" dirty="0" smtClean="0">
                <a:solidFill>
                  <a:srgbClr val="002060"/>
                </a:solidFill>
              </a:rPr>
              <a:t>Понятие информационно-поисковых систем.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sz="2400" dirty="0" smtClean="0">
                <a:solidFill>
                  <a:srgbClr val="002060"/>
                </a:solidFill>
              </a:rPr>
              <a:t>Информационный поиск в Интернет</a:t>
            </a:r>
            <a:endParaRPr lang="ru-RU" sz="2400" dirty="0">
              <a:solidFill>
                <a:srgbClr val="002060"/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865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1000" y="288925"/>
            <a:ext cx="10515600" cy="686435"/>
          </a:xfrm>
        </p:spPr>
        <p:txBody>
          <a:bodyPr>
            <a:normAutofit/>
          </a:bodyPr>
          <a:lstStyle/>
          <a:p>
            <a:r>
              <a:rPr lang="ru-RU" sz="4000" dirty="0" smtClean="0">
                <a:solidFill>
                  <a:srgbClr val="FF0000"/>
                </a:solidFill>
              </a:rPr>
              <a:t>Виды и форматы информации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 err="1" smtClean="0">
                <a:solidFill>
                  <a:srgbClr val="002060"/>
                </a:solidFill>
              </a:rPr>
              <a:t>Web</a:t>
            </a:r>
            <a:r>
              <a:rPr lang="ru-RU" dirty="0" smtClean="0">
                <a:solidFill>
                  <a:srgbClr val="002060"/>
                </a:solidFill>
              </a:rPr>
              <a:t>-страницы;</a:t>
            </a:r>
          </a:p>
          <a:p>
            <a:r>
              <a:rPr lang="ru-RU" dirty="0" smtClean="0">
                <a:solidFill>
                  <a:srgbClr val="002060"/>
                </a:solidFill>
              </a:rPr>
              <a:t>онлайновые электронные библиотеки;</a:t>
            </a:r>
          </a:p>
          <a:p>
            <a:r>
              <a:rPr lang="ru-RU" dirty="0" smtClean="0">
                <a:solidFill>
                  <a:srgbClr val="002060"/>
                </a:solidFill>
              </a:rPr>
              <a:t>виртуальные музеи, каталоги по продуктам и услугам;</a:t>
            </a:r>
          </a:p>
          <a:p>
            <a:r>
              <a:rPr lang="ru-RU" dirty="0" smtClean="0">
                <a:solidFill>
                  <a:srgbClr val="002060"/>
                </a:solidFill>
              </a:rPr>
              <a:t>открытая правительственная информация;</a:t>
            </a:r>
          </a:p>
          <a:p>
            <a:r>
              <a:rPr lang="ru-RU" dirty="0" smtClean="0">
                <a:solidFill>
                  <a:srgbClr val="002060"/>
                </a:solidFill>
              </a:rPr>
              <a:t>научно-исследовательские публикации;</a:t>
            </a:r>
          </a:p>
          <a:p>
            <a:r>
              <a:rPr lang="ru-RU" dirty="0" smtClean="0">
                <a:solidFill>
                  <a:srgbClr val="002060"/>
                </a:solidFill>
              </a:rPr>
              <a:t>документы различных сервисов </a:t>
            </a:r>
            <a:r>
              <a:rPr lang="ru-RU" dirty="0" err="1" smtClean="0">
                <a:solidFill>
                  <a:srgbClr val="002060"/>
                </a:solidFill>
              </a:rPr>
              <a:t>Internet</a:t>
            </a:r>
            <a:r>
              <a:rPr lang="ru-RU" dirty="0" smtClean="0">
                <a:solidFill>
                  <a:srgbClr val="002060"/>
                </a:solidFill>
              </a:rPr>
              <a:t> (</a:t>
            </a:r>
            <a:r>
              <a:rPr lang="ru-RU" dirty="0" err="1" smtClean="0">
                <a:solidFill>
                  <a:srgbClr val="002060"/>
                </a:solidFill>
              </a:rPr>
              <a:t>Gopher</a:t>
            </a:r>
            <a:r>
              <a:rPr lang="ru-RU" dirty="0" smtClean="0">
                <a:solidFill>
                  <a:srgbClr val="002060"/>
                </a:solidFill>
              </a:rPr>
              <a:t>, FTP, </a:t>
            </a:r>
            <a:r>
              <a:rPr lang="ru-RU" dirty="0" err="1" smtClean="0">
                <a:solidFill>
                  <a:srgbClr val="002060"/>
                </a:solidFill>
              </a:rPr>
              <a:t>Usenet</a:t>
            </a:r>
            <a:r>
              <a:rPr lang="ru-RU" dirty="0" smtClean="0">
                <a:solidFill>
                  <a:srgbClr val="002060"/>
                </a:solidFill>
              </a:rPr>
              <a:t>, электронной почты);</a:t>
            </a:r>
          </a:p>
          <a:p>
            <a:r>
              <a:rPr lang="ru-RU" dirty="0" smtClean="0">
                <a:solidFill>
                  <a:srgbClr val="002060"/>
                </a:solidFill>
              </a:rPr>
              <a:t>правовая, коммерческая и финансовая информация и т. д.</a:t>
            </a:r>
          </a:p>
          <a:p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4</a:t>
            </a:fld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7513320" y="731520"/>
            <a:ext cx="3627120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ПРОБЛЕМА  и ЗАДАЧА ПОИСКА ИНФОРМАЦИИ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185182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4320" y="220993"/>
            <a:ext cx="10515600" cy="716915"/>
          </a:xfrm>
        </p:spPr>
        <p:txBody>
          <a:bodyPr/>
          <a:lstStyle/>
          <a:p>
            <a:r>
              <a:rPr lang="ru-RU" dirty="0" smtClean="0">
                <a:solidFill>
                  <a:srgbClr val="FF0000"/>
                </a:solidFill>
              </a:rPr>
              <a:t>Информационный поиск как процесс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326380" y="2105402"/>
            <a:ext cx="6568440" cy="4008121"/>
          </a:xfrm>
          <a:solidFill>
            <a:schemeClr val="bg2">
              <a:lumMod val="90000"/>
            </a:schemeClr>
          </a:solidFill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dirty="0" smtClean="0">
                <a:solidFill>
                  <a:srgbClr val="002060"/>
                </a:solidFill>
              </a:rPr>
              <a:t>Процесс </a:t>
            </a:r>
            <a:r>
              <a:rPr lang="ru-RU" dirty="0">
                <a:solidFill>
                  <a:srgbClr val="002060"/>
                </a:solidFill>
              </a:rPr>
              <a:t>поиска включает </a:t>
            </a:r>
            <a:r>
              <a:rPr lang="ru-RU" b="1" dirty="0">
                <a:solidFill>
                  <a:srgbClr val="002060"/>
                </a:solidFill>
              </a:rPr>
              <a:t>последовательность о</a:t>
            </a:r>
            <a:r>
              <a:rPr lang="ru-RU" dirty="0">
                <a:solidFill>
                  <a:srgbClr val="002060"/>
                </a:solidFill>
              </a:rPr>
              <a:t>пераций, направленных на сбор, обработку и предоставление информации. </a:t>
            </a:r>
          </a:p>
          <a:p>
            <a:pPr marL="0" indent="0">
              <a:buNone/>
            </a:pPr>
            <a:r>
              <a:rPr lang="ru-RU" dirty="0">
                <a:solidFill>
                  <a:srgbClr val="002060"/>
                </a:solidFill>
              </a:rPr>
              <a:t>В общем случае поиск информации состоит из </a:t>
            </a:r>
            <a:r>
              <a:rPr lang="ru-RU" b="1" dirty="0">
                <a:solidFill>
                  <a:srgbClr val="002060"/>
                </a:solidFill>
              </a:rPr>
              <a:t>четырех этапов: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dirty="0">
                <a:solidFill>
                  <a:srgbClr val="002060"/>
                </a:solidFill>
              </a:rPr>
              <a:t>определение (уточнение) информационной потребности и формулировка информационного запроса;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dirty="0">
                <a:solidFill>
                  <a:srgbClr val="002060"/>
                </a:solidFill>
              </a:rPr>
              <a:t>определение совокупности возможных держателей информационных массивов (источников);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dirty="0">
                <a:solidFill>
                  <a:srgbClr val="002060"/>
                </a:solidFill>
              </a:rPr>
              <a:t>извлечение информации из выявленных информационных массивов;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dirty="0">
                <a:solidFill>
                  <a:srgbClr val="002060"/>
                </a:solidFill>
              </a:rPr>
              <a:t>ознакомление с полученной информацией и оценка результатов поиска.</a:t>
            </a:r>
          </a:p>
          <a:p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5</a:t>
            </a:fld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441960" y="937908"/>
            <a:ext cx="8625840" cy="92333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ru-RU" b="1" dirty="0" err="1">
                <a:solidFill>
                  <a:srgbClr val="002060"/>
                </a:solidFill>
              </a:rPr>
              <a:t>Информацио́нный</a:t>
            </a:r>
            <a:r>
              <a:rPr lang="ru-RU" b="1" dirty="0">
                <a:solidFill>
                  <a:srgbClr val="002060"/>
                </a:solidFill>
              </a:rPr>
              <a:t> </a:t>
            </a:r>
            <a:r>
              <a:rPr lang="ru-RU" b="1" dirty="0" err="1">
                <a:solidFill>
                  <a:srgbClr val="002060"/>
                </a:solidFill>
              </a:rPr>
              <a:t>по́иск</a:t>
            </a:r>
            <a:r>
              <a:rPr lang="ru-RU" dirty="0">
                <a:solidFill>
                  <a:srgbClr val="002060"/>
                </a:solidFill>
              </a:rPr>
              <a:t> (англ. </a:t>
            </a:r>
            <a:r>
              <a:rPr lang="ru-RU" i="1" dirty="0" err="1">
                <a:solidFill>
                  <a:srgbClr val="002060"/>
                </a:solidFill>
              </a:rPr>
              <a:t>information</a:t>
            </a:r>
            <a:r>
              <a:rPr lang="ru-RU" i="1" dirty="0">
                <a:solidFill>
                  <a:srgbClr val="002060"/>
                </a:solidFill>
              </a:rPr>
              <a:t> </a:t>
            </a:r>
            <a:r>
              <a:rPr lang="ru-RU" i="1" dirty="0" err="1">
                <a:solidFill>
                  <a:srgbClr val="002060"/>
                </a:solidFill>
              </a:rPr>
              <a:t>retrieval</a:t>
            </a:r>
            <a:r>
              <a:rPr lang="ru-RU" dirty="0">
                <a:solidFill>
                  <a:srgbClr val="002060"/>
                </a:solidFill>
              </a:rPr>
              <a:t>) — процесс поиска </a:t>
            </a:r>
            <a:r>
              <a:rPr lang="ru-RU" i="1" dirty="0">
                <a:solidFill>
                  <a:srgbClr val="002060"/>
                </a:solidFill>
              </a:rPr>
              <a:t>неструктурированной</a:t>
            </a:r>
            <a:r>
              <a:rPr lang="ru-RU" dirty="0">
                <a:solidFill>
                  <a:srgbClr val="002060"/>
                </a:solidFill>
              </a:rPr>
              <a:t> документальной информации, удовлетворяющей информационные </a:t>
            </a:r>
            <a:r>
              <a:rPr lang="ru-RU" dirty="0" smtClean="0">
                <a:solidFill>
                  <a:srgbClr val="002060"/>
                </a:solidFill>
              </a:rPr>
              <a:t>потребности, </a:t>
            </a:r>
            <a:r>
              <a:rPr lang="ru-RU" dirty="0">
                <a:solidFill>
                  <a:srgbClr val="002060"/>
                </a:solidFill>
              </a:rPr>
              <a:t>и наука об этом поиске. 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441960" y="2136828"/>
            <a:ext cx="4693920" cy="409342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ru-RU" sz="2000" b="1" dirty="0">
                <a:solidFill>
                  <a:srgbClr val="002060"/>
                </a:solidFill>
              </a:rPr>
              <a:t>Поиск информации </a:t>
            </a:r>
            <a:r>
              <a:rPr lang="ru-RU" sz="2000" dirty="0">
                <a:solidFill>
                  <a:srgbClr val="002060"/>
                </a:solidFill>
              </a:rPr>
              <a:t>представляет собой </a:t>
            </a:r>
            <a:r>
              <a:rPr lang="ru-RU" sz="2000" b="1" dirty="0">
                <a:solidFill>
                  <a:srgbClr val="002060"/>
                </a:solidFill>
              </a:rPr>
              <a:t>процесс</a:t>
            </a:r>
            <a:r>
              <a:rPr lang="ru-RU" sz="2000" dirty="0">
                <a:solidFill>
                  <a:srgbClr val="002060"/>
                </a:solidFill>
              </a:rPr>
              <a:t> выявления в некотором множестве документов (текстов) всех тех, </a:t>
            </a:r>
            <a:r>
              <a:rPr lang="ru-RU" sz="2000" dirty="0" smtClean="0">
                <a:solidFill>
                  <a:srgbClr val="002060"/>
                </a:solidFill>
              </a:rPr>
              <a:t>которые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z="2000" dirty="0" smtClean="0">
                <a:solidFill>
                  <a:srgbClr val="002060"/>
                </a:solidFill>
              </a:rPr>
              <a:t> </a:t>
            </a:r>
            <a:r>
              <a:rPr lang="ru-RU" sz="2000" dirty="0">
                <a:solidFill>
                  <a:srgbClr val="002060"/>
                </a:solidFill>
              </a:rPr>
              <a:t>посвящены указанной теме (предмету), </a:t>
            </a:r>
            <a:endParaRPr lang="ru-RU" sz="2000" dirty="0" smtClean="0">
              <a:solidFill>
                <a:srgbClr val="00206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z="2000" dirty="0" smtClean="0">
                <a:solidFill>
                  <a:srgbClr val="002060"/>
                </a:solidFill>
              </a:rPr>
              <a:t>удовлетворяют </a:t>
            </a:r>
            <a:r>
              <a:rPr lang="ru-RU" sz="2000" dirty="0">
                <a:solidFill>
                  <a:srgbClr val="002060"/>
                </a:solidFill>
              </a:rPr>
              <a:t>заранее определенному условию поиска (запросу) </a:t>
            </a:r>
            <a:endParaRPr lang="ru-RU" sz="2000" dirty="0" smtClean="0">
              <a:solidFill>
                <a:srgbClr val="00206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z="2000" dirty="0" smtClean="0">
                <a:solidFill>
                  <a:srgbClr val="002060"/>
                </a:solidFill>
              </a:rPr>
              <a:t>или </a:t>
            </a:r>
            <a:r>
              <a:rPr lang="ru-RU" sz="2000" dirty="0">
                <a:solidFill>
                  <a:srgbClr val="002060"/>
                </a:solidFill>
              </a:rPr>
              <a:t>содержат необходимые (соответствующие информационной потребности) факты, сведения, данные. </a:t>
            </a:r>
          </a:p>
        </p:txBody>
      </p:sp>
    </p:spTree>
    <p:extLst>
      <p:ext uri="{BB962C8B-B14F-4D97-AF65-F5344CB8AC3E}">
        <p14:creationId xmlns:p14="http://schemas.microsoft.com/office/powerpoint/2010/main" val="3831131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50520" y="137049"/>
            <a:ext cx="11490960" cy="655955"/>
          </a:xfrm>
        </p:spPr>
        <p:txBody>
          <a:bodyPr>
            <a:normAutofit/>
          </a:bodyPr>
          <a:lstStyle/>
          <a:p>
            <a:r>
              <a:rPr lang="ru-RU" sz="4000" dirty="0" smtClean="0">
                <a:solidFill>
                  <a:srgbClr val="CC3300"/>
                </a:solidFill>
              </a:rPr>
              <a:t>Основные принципы информационного поиска</a:t>
            </a:r>
            <a:endParaRPr lang="ru-RU" sz="4000" dirty="0">
              <a:solidFill>
                <a:srgbClr val="CC3300"/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6</a:t>
            </a:fld>
            <a:endParaRPr lang="ru-RU"/>
          </a:p>
        </p:txBody>
      </p:sp>
      <p:grpSp>
        <p:nvGrpSpPr>
          <p:cNvPr id="12" name="Группа 11"/>
          <p:cNvGrpSpPr/>
          <p:nvPr/>
        </p:nvGrpSpPr>
        <p:grpSpPr>
          <a:xfrm>
            <a:off x="220980" y="1514215"/>
            <a:ext cx="6911340" cy="4842135"/>
            <a:chOff x="449580" y="1407690"/>
            <a:chExt cx="6911340" cy="5165843"/>
          </a:xfrm>
        </p:grpSpPr>
        <p:sp>
          <p:nvSpPr>
            <p:cNvPr id="6" name="Овал 5"/>
            <p:cNvSpPr/>
            <p:nvPr/>
          </p:nvSpPr>
          <p:spPr>
            <a:xfrm>
              <a:off x="449580" y="1407690"/>
              <a:ext cx="4069080" cy="5165843"/>
            </a:xfrm>
            <a:prstGeom prst="ellipse">
              <a:avLst/>
            </a:prstGeom>
            <a:ln>
              <a:solidFill>
                <a:srgbClr val="00206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ru-RU" dirty="0" smtClean="0">
                  <a:solidFill>
                    <a:srgbClr val="002060"/>
                  </a:solidFill>
                </a:rPr>
                <a:t>Огромный массив информации, высокая скорость обновления, разнородность запросов </a:t>
              </a:r>
            </a:p>
            <a:p>
              <a:pPr algn="ctr"/>
              <a:endParaRPr lang="ru-RU" dirty="0">
                <a:solidFill>
                  <a:srgbClr val="002060"/>
                </a:solidFill>
              </a:endParaRPr>
            </a:p>
            <a:p>
              <a:pPr algn="ctr"/>
              <a:endParaRPr lang="ru-RU" dirty="0" smtClean="0"/>
            </a:p>
            <a:p>
              <a:pPr algn="ctr"/>
              <a:endParaRPr lang="ru-RU" dirty="0"/>
            </a:p>
            <a:p>
              <a:pPr algn="ctr"/>
              <a:endParaRPr lang="ru-RU" dirty="0" smtClean="0"/>
            </a:p>
            <a:p>
              <a:pPr algn="ctr"/>
              <a:endParaRPr lang="ru-RU" dirty="0"/>
            </a:p>
            <a:p>
              <a:pPr algn="ctr"/>
              <a:endParaRPr lang="ru-RU" dirty="0" smtClean="0"/>
            </a:p>
            <a:p>
              <a:pPr algn="ctr"/>
              <a:endParaRPr lang="ru-RU" dirty="0"/>
            </a:p>
            <a:p>
              <a:pPr algn="ctr"/>
              <a:endParaRPr lang="ru-RU" dirty="0" smtClean="0"/>
            </a:p>
            <a:p>
              <a:pPr algn="ctr"/>
              <a:endParaRPr lang="ru-RU" dirty="0"/>
            </a:p>
            <a:p>
              <a:pPr algn="ctr"/>
              <a:endParaRPr lang="ru-RU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108710" y="5207015"/>
              <a:ext cx="2891790" cy="394023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60000"/>
                    <a:lumOff val="40000"/>
                    <a:shade val="30000"/>
                    <a:satMod val="115000"/>
                  </a:schemeClr>
                </a:gs>
                <a:gs pos="50000">
                  <a:schemeClr val="tx2">
                    <a:lumMod val="60000"/>
                    <a:lumOff val="40000"/>
                    <a:shade val="67500"/>
                    <a:satMod val="115000"/>
                  </a:schemeClr>
                </a:gs>
                <a:gs pos="100000">
                  <a:schemeClr val="tx2">
                    <a:lumMod val="60000"/>
                    <a:lumOff val="4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ru-RU" dirty="0" smtClean="0">
                  <a:solidFill>
                    <a:srgbClr val="002060"/>
                  </a:solidFill>
                </a:rPr>
                <a:t>Гипертекстовая модель</a:t>
              </a:r>
              <a:endParaRPr lang="ru-RU" dirty="0">
                <a:solidFill>
                  <a:srgbClr val="002060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08710" y="4666789"/>
              <a:ext cx="2891790" cy="394023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60000"/>
                    <a:lumOff val="40000"/>
                    <a:shade val="30000"/>
                    <a:satMod val="115000"/>
                  </a:schemeClr>
                </a:gs>
                <a:gs pos="50000">
                  <a:schemeClr val="tx2">
                    <a:lumMod val="60000"/>
                    <a:lumOff val="40000"/>
                    <a:shade val="67500"/>
                    <a:satMod val="115000"/>
                  </a:schemeClr>
                </a:gs>
                <a:gs pos="100000">
                  <a:schemeClr val="tx2">
                    <a:lumMod val="60000"/>
                    <a:lumOff val="4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ru-RU" dirty="0" smtClean="0">
                  <a:solidFill>
                    <a:srgbClr val="002060"/>
                  </a:solidFill>
                </a:rPr>
                <a:t>Иерархическая модель</a:t>
              </a:r>
              <a:endParaRPr lang="ru-RU" dirty="0">
                <a:solidFill>
                  <a:srgbClr val="002060"/>
                </a:solidFill>
              </a:endParaRPr>
            </a:p>
          </p:txBody>
        </p:sp>
        <p:sp>
          <p:nvSpPr>
            <p:cNvPr id="9" name="Овальная выноска 8"/>
            <p:cNvSpPr/>
            <p:nvPr/>
          </p:nvSpPr>
          <p:spPr>
            <a:xfrm>
              <a:off x="3604260" y="5471117"/>
              <a:ext cx="3756660" cy="958334"/>
            </a:xfrm>
            <a:prstGeom prst="wedgeEllipseCallout">
              <a:avLst>
                <a:gd name="adj1" fmla="val -52223"/>
                <a:gd name="adj2" fmla="val -85394"/>
              </a:avLst>
            </a:prstGeom>
            <a:solidFill>
              <a:schemeClr val="tx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 smtClean="0">
                  <a:solidFill>
                    <a:srgbClr val="002060"/>
                  </a:solidFill>
                </a:rPr>
                <a:t>Ограничивает объем обработанных документов</a:t>
              </a:r>
              <a:endParaRPr lang="ru-RU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903572" y="3443871"/>
            <a:ext cx="2918460" cy="646331"/>
          </a:xfrm>
          <a:prstGeom prst="rect">
            <a:avLst/>
          </a:prstGeom>
          <a:solidFill>
            <a:srgbClr val="83A480"/>
          </a:solidFill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rgbClr val="002060"/>
                </a:solidFill>
              </a:rPr>
              <a:t>Массив указателей на информационные ресурсы</a:t>
            </a:r>
            <a:endParaRPr lang="ru-RU" dirty="0">
              <a:solidFill>
                <a:srgbClr val="00206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541520" y="1024576"/>
            <a:ext cx="6720840" cy="297004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dirty="0" smtClean="0">
                <a:solidFill>
                  <a:srgbClr val="002060"/>
                </a:solidFill>
              </a:rPr>
              <a:t>Создается указатель на информационный ресурс – </a:t>
            </a:r>
            <a:r>
              <a:rPr lang="ru-RU" b="1" dirty="0" smtClean="0">
                <a:solidFill>
                  <a:srgbClr val="002060"/>
                </a:solidFill>
              </a:rPr>
              <a:t>ПОИСКОВЫЙ ОБРАЗ ДОКУМЕНТА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dirty="0" smtClean="0">
                <a:solidFill>
                  <a:srgbClr val="002060"/>
                </a:solidFill>
              </a:rPr>
              <a:t>Указатель (индекс) содержит некое свойство документа и ссылки на  документы, обладающие этим свойством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dirty="0" smtClean="0">
                <a:solidFill>
                  <a:srgbClr val="002060"/>
                </a:solidFill>
              </a:rPr>
              <a:t>Процесс создания указателей называется </a:t>
            </a:r>
            <a:r>
              <a:rPr lang="ru-RU" b="1" dirty="0" smtClean="0">
                <a:solidFill>
                  <a:srgbClr val="002060"/>
                </a:solidFill>
              </a:rPr>
              <a:t>ИНДЕКСИРОВАНИЕМ</a:t>
            </a:r>
            <a:r>
              <a:rPr lang="ru-RU" dirty="0" smtClean="0">
                <a:solidFill>
                  <a:srgbClr val="002060"/>
                </a:solidFill>
              </a:rPr>
              <a:t>, 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dirty="0" smtClean="0">
                <a:solidFill>
                  <a:srgbClr val="002060"/>
                </a:solidFill>
              </a:rPr>
              <a:t>используются термины индексирования.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dirty="0" smtClean="0">
                <a:solidFill>
                  <a:srgbClr val="002060"/>
                </a:solidFill>
              </a:rPr>
              <a:t>Совокупность используемых терминов называется </a:t>
            </a:r>
            <a:r>
              <a:rPr lang="ru-RU" b="1" dirty="0" smtClean="0">
                <a:solidFill>
                  <a:srgbClr val="002060"/>
                </a:solidFill>
              </a:rPr>
              <a:t>СЛОВАРЕМ</a:t>
            </a:r>
            <a:r>
              <a:rPr lang="ru-RU" dirty="0" smtClean="0">
                <a:solidFill>
                  <a:srgbClr val="002060"/>
                </a:solidFill>
              </a:rPr>
              <a:t>.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ru-RU" dirty="0" smtClean="0">
                <a:solidFill>
                  <a:srgbClr val="002060"/>
                </a:solidFill>
              </a:rPr>
              <a:t>Массив указателей именуется </a:t>
            </a:r>
            <a:r>
              <a:rPr lang="ru-RU" b="1" dirty="0" smtClean="0">
                <a:solidFill>
                  <a:srgbClr val="002060"/>
                </a:solidFill>
              </a:rPr>
              <a:t>ИНДЕКСНОЙ БАЗОЙ</a:t>
            </a:r>
            <a:endParaRPr lang="ru-RU" b="1" dirty="0">
              <a:solidFill>
                <a:srgbClr val="00206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500437" y="4120749"/>
            <a:ext cx="5860983" cy="120032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002060"/>
                </a:solidFill>
              </a:rPr>
              <a:t>ИНФОРМАЦИОННО-ПОИСКОВЫЙ ЯЗЫК</a:t>
            </a:r>
            <a:r>
              <a:rPr lang="ru-RU" dirty="0" smtClean="0">
                <a:solidFill>
                  <a:srgbClr val="002060"/>
                </a:solidFill>
              </a:rPr>
              <a:t> используется </a:t>
            </a:r>
          </a:p>
          <a:p>
            <a:pPr marL="285750" indent="-285750">
              <a:buFontTx/>
              <a:buChar char="-"/>
            </a:pPr>
            <a:r>
              <a:rPr lang="ru-RU" dirty="0" smtClean="0">
                <a:solidFill>
                  <a:srgbClr val="002060"/>
                </a:solidFill>
              </a:rPr>
              <a:t>при создании указателя;</a:t>
            </a:r>
          </a:p>
          <a:p>
            <a:pPr marL="285750" indent="-285750">
              <a:buFontTx/>
              <a:buChar char="-"/>
            </a:pPr>
            <a:r>
              <a:rPr lang="ru-RU" dirty="0" smtClean="0">
                <a:solidFill>
                  <a:srgbClr val="002060"/>
                </a:solidFill>
              </a:rPr>
              <a:t>для описания </a:t>
            </a:r>
            <a:r>
              <a:rPr lang="ru-RU" b="1" dirty="0" smtClean="0">
                <a:solidFill>
                  <a:srgbClr val="002060"/>
                </a:solidFill>
              </a:rPr>
              <a:t>ИНФОРМАЦИОННОГО ЗАПРОСА </a:t>
            </a:r>
            <a:r>
              <a:rPr lang="ru-RU" dirty="0" smtClean="0">
                <a:solidFill>
                  <a:srgbClr val="002060"/>
                </a:solidFill>
              </a:rPr>
              <a:t>к индексной базе</a:t>
            </a:r>
            <a:endParaRPr lang="ru-RU" dirty="0">
              <a:solidFill>
                <a:srgbClr val="00206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475220" y="5444794"/>
            <a:ext cx="4038600" cy="6463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002060"/>
                </a:solidFill>
              </a:rPr>
              <a:t>РЕЗУЛЬТАТОМ ЗАПРОСА </a:t>
            </a:r>
            <a:r>
              <a:rPr lang="ru-RU" dirty="0" smtClean="0">
                <a:solidFill>
                  <a:srgbClr val="002060"/>
                </a:solidFill>
              </a:rPr>
              <a:t>является </a:t>
            </a:r>
          </a:p>
          <a:p>
            <a:r>
              <a:rPr lang="ru-RU" b="1" dirty="0" smtClean="0">
                <a:solidFill>
                  <a:srgbClr val="002060"/>
                </a:solidFill>
              </a:rPr>
              <a:t>список ссылок </a:t>
            </a:r>
            <a:r>
              <a:rPr lang="ru-RU" dirty="0" smtClean="0">
                <a:solidFill>
                  <a:srgbClr val="002060"/>
                </a:solidFill>
              </a:rPr>
              <a:t>на подходящие ресурсы</a:t>
            </a:r>
            <a:endParaRPr lang="ru-RU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0152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1960" y="173708"/>
            <a:ext cx="10515600" cy="686435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rgbClr val="CC3300"/>
                </a:solidFill>
              </a:rPr>
              <a:t>Основные принципы информационного поиска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7</a:t>
            </a:fld>
            <a:endParaRPr lang="ru-RU"/>
          </a:p>
        </p:txBody>
      </p:sp>
      <p:grpSp>
        <p:nvGrpSpPr>
          <p:cNvPr id="12" name="Группа 11"/>
          <p:cNvGrpSpPr/>
          <p:nvPr/>
        </p:nvGrpSpPr>
        <p:grpSpPr>
          <a:xfrm>
            <a:off x="441960" y="1198698"/>
            <a:ext cx="11460480" cy="2138554"/>
            <a:chOff x="441960" y="1198698"/>
            <a:chExt cx="11460480" cy="2138554"/>
          </a:xfrm>
        </p:grpSpPr>
        <p:sp>
          <p:nvSpPr>
            <p:cNvPr id="7" name="TextBox 6"/>
            <p:cNvSpPr txBox="1"/>
            <p:nvPr/>
          </p:nvSpPr>
          <p:spPr>
            <a:xfrm>
              <a:off x="441960" y="1198698"/>
              <a:ext cx="4680000" cy="1080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ru-RU" sz="2000" dirty="0" smtClean="0">
                  <a:solidFill>
                    <a:srgbClr val="002060"/>
                  </a:solidFill>
                </a:rPr>
                <a:t>Информационный запрос </a:t>
              </a:r>
              <a:br>
                <a:rPr lang="ru-RU" sz="2000" dirty="0" smtClean="0">
                  <a:solidFill>
                    <a:srgbClr val="002060"/>
                  </a:solidFill>
                </a:rPr>
              </a:br>
              <a:r>
                <a:rPr lang="ru-RU" sz="2000" dirty="0" smtClean="0">
                  <a:solidFill>
                    <a:srgbClr val="002060"/>
                  </a:solidFill>
                </a:rPr>
                <a:t>на информационно-поисковом языке</a:t>
              </a:r>
              <a:endParaRPr lang="ru-RU" sz="2000" dirty="0">
                <a:solidFill>
                  <a:srgbClr val="002060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208520" y="1198698"/>
              <a:ext cx="4693920" cy="1080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ru-RU" sz="2000" dirty="0" smtClean="0">
                  <a:solidFill>
                    <a:srgbClr val="002060"/>
                  </a:solidFill>
                </a:rPr>
                <a:t>ПОИСКОВЫЙ ОБРАЗ документа</a:t>
              </a:r>
              <a:br>
                <a:rPr lang="ru-RU" sz="2000" dirty="0" smtClean="0">
                  <a:solidFill>
                    <a:srgbClr val="002060"/>
                  </a:solidFill>
                </a:rPr>
              </a:br>
              <a:r>
                <a:rPr lang="ru-RU" sz="2000" dirty="0" smtClean="0">
                  <a:solidFill>
                    <a:srgbClr val="002060"/>
                  </a:solidFill>
                </a:rPr>
                <a:t> на информационно-поисковом языке</a:t>
              </a:r>
              <a:endParaRPr lang="ru-RU" sz="2000" dirty="0">
                <a:solidFill>
                  <a:srgbClr val="002060"/>
                </a:solidFill>
              </a:endParaRPr>
            </a:p>
          </p:txBody>
        </p:sp>
        <p:sp>
          <p:nvSpPr>
            <p:cNvPr id="9" name="Двойная стрелка влево/вправо 8"/>
            <p:cNvSpPr/>
            <p:nvPr/>
          </p:nvSpPr>
          <p:spPr>
            <a:xfrm>
              <a:off x="5075580" y="1377432"/>
              <a:ext cx="2179320" cy="722531"/>
            </a:xfrm>
            <a:prstGeom prst="leftRightArrow">
              <a:avLst/>
            </a:prstGeom>
            <a:solidFill>
              <a:schemeClr val="tx2">
                <a:lumMod val="60000"/>
                <a:lumOff val="40000"/>
              </a:schemeClr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Стрелка вниз 9"/>
            <p:cNvSpPr/>
            <p:nvPr/>
          </p:nvSpPr>
          <p:spPr>
            <a:xfrm>
              <a:off x="5897880" y="1950719"/>
              <a:ext cx="579120" cy="666533"/>
            </a:xfrm>
            <a:prstGeom prst="downArrow">
              <a:avLst/>
            </a:prstGeom>
            <a:solidFill>
              <a:schemeClr val="tx2">
                <a:lumMod val="60000"/>
                <a:lumOff val="40000"/>
              </a:schemeClr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802380" y="2617252"/>
              <a:ext cx="4953000" cy="720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endParaRPr lang="ru-RU" sz="800" dirty="0" smtClean="0">
                <a:solidFill>
                  <a:srgbClr val="002060"/>
                </a:solidFill>
              </a:endParaRPr>
            </a:p>
            <a:p>
              <a:pPr algn="ctr"/>
              <a:r>
                <a:rPr lang="ru-RU" sz="2000" dirty="0" smtClean="0">
                  <a:solidFill>
                    <a:srgbClr val="002060"/>
                  </a:solidFill>
                </a:rPr>
                <a:t>Результат поиска</a:t>
              </a:r>
              <a:endParaRPr lang="ru-RU" sz="2000" dirty="0">
                <a:solidFill>
                  <a:srgbClr val="002060"/>
                </a:solidFill>
              </a:endParaRPr>
            </a:p>
          </p:txBody>
        </p:sp>
      </p:grpSp>
      <p:sp>
        <p:nvSpPr>
          <p:cNvPr id="13" name="Прямоугольник 12"/>
          <p:cNvSpPr/>
          <p:nvPr/>
        </p:nvSpPr>
        <p:spPr>
          <a:xfrm>
            <a:off x="441960" y="3498582"/>
            <a:ext cx="4352108" cy="224676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r>
              <a:rPr lang="ru-RU" sz="2000" b="1" dirty="0" smtClean="0">
                <a:solidFill>
                  <a:srgbClr val="002060"/>
                </a:solidFill>
              </a:rPr>
              <a:t>Информационно-поисковый </a:t>
            </a:r>
            <a:r>
              <a:rPr lang="ru-RU" sz="2000" b="1" dirty="0">
                <a:solidFill>
                  <a:srgbClr val="002060"/>
                </a:solidFill>
              </a:rPr>
              <a:t>язык</a:t>
            </a:r>
            <a:r>
              <a:rPr lang="ru-RU" sz="2000" dirty="0">
                <a:solidFill>
                  <a:srgbClr val="002060"/>
                </a:solidFill>
              </a:rPr>
              <a:t> (ИПЯ) — искусственный язык, представляющий совокупность средств для описания формальной и содержательной структуры для поиска (путём индексирования) по запросу пользователя. </a:t>
            </a:r>
            <a:endParaRPr lang="ru-RU" sz="2000" b="0" i="0" u="none" strike="noStrike" dirty="0">
              <a:solidFill>
                <a:srgbClr val="002060"/>
              </a:solidFill>
              <a:effectLst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953000" y="3482708"/>
            <a:ext cx="6949440" cy="2585323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rgbClr val="002060"/>
                </a:solidFill>
              </a:rPr>
              <a:t>В состав ИПЯ входят:</a:t>
            </a:r>
            <a:endParaRPr lang="ru-RU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rgbClr val="002060"/>
                </a:solidFill>
              </a:rPr>
              <a:t>словарь </a:t>
            </a:r>
            <a:r>
              <a:rPr lang="ru-RU" dirty="0" err="1" smtClean="0">
                <a:solidFill>
                  <a:srgbClr val="002060"/>
                </a:solidFill>
              </a:rPr>
              <a:t>индексационных</a:t>
            </a:r>
            <a:r>
              <a:rPr lang="ru-RU" dirty="0" smtClean="0">
                <a:solidFill>
                  <a:srgbClr val="002060"/>
                </a:solidFill>
              </a:rPr>
              <a:t> терминов – множество терминов индексирования;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rgbClr val="002060"/>
                </a:solidFill>
              </a:rPr>
              <a:t>кодовый словарь – множество кодовых терминов;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rgbClr val="002060"/>
                </a:solidFill>
              </a:rPr>
              <a:t>словарь входов – множество входных терминов;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rgbClr val="002060"/>
                </a:solidFill>
              </a:rPr>
              <a:t>вспомогательные средства языка индексирования – используемые совместно с </a:t>
            </a:r>
            <a:r>
              <a:rPr lang="ru-RU" dirty="0" err="1" smtClean="0">
                <a:solidFill>
                  <a:srgbClr val="002060"/>
                </a:solidFill>
              </a:rPr>
              <a:t>индексационными</a:t>
            </a:r>
            <a:r>
              <a:rPr lang="ru-RU" dirty="0" smtClean="0">
                <a:solidFill>
                  <a:srgbClr val="002060"/>
                </a:solidFill>
              </a:rPr>
              <a:t> терминами для расширения или сужения определенных понятий;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rgbClr val="002060"/>
                </a:solidFill>
              </a:rPr>
              <a:t>правила использования языка индексирования.</a:t>
            </a:r>
          </a:p>
        </p:txBody>
      </p:sp>
    </p:spTree>
    <p:extLst>
      <p:ext uri="{BB962C8B-B14F-4D97-AF65-F5344CB8AC3E}">
        <p14:creationId xmlns:p14="http://schemas.microsoft.com/office/powerpoint/2010/main" val="2164734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8539" y="47431"/>
            <a:ext cx="11003280" cy="762635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rgbClr val="CC3300"/>
                </a:solidFill>
              </a:rPr>
              <a:t>Основные принципы информационного поиска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79128" y="800204"/>
            <a:ext cx="5943600" cy="1414514"/>
          </a:xfrm>
          <a:solidFill>
            <a:schemeClr val="bg2">
              <a:lumMod val="90000"/>
            </a:schemeClr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2000" b="1" dirty="0">
                <a:solidFill>
                  <a:srgbClr val="002060"/>
                </a:solidFill>
              </a:rPr>
              <a:t>Релевантность</a:t>
            </a:r>
            <a:r>
              <a:rPr lang="ru-RU" sz="2000" dirty="0">
                <a:solidFill>
                  <a:srgbClr val="002060"/>
                </a:solidFill>
              </a:rPr>
              <a:t> в информационной науке и информационном поиске означает </a:t>
            </a:r>
            <a:r>
              <a:rPr lang="ru-RU" sz="2000" b="1" dirty="0">
                <a:solidFill>
                  <a:srgbClr val="002060"/>
                </a:solidFill>
              </a:rPr>
              <a:t>степень соответствия </a:t>
            </a:r>
            <a:r>
              <a:rPr lang="ru-RU" sz="2000" dirty="0">
                <a:solidFill>
                  <a:srgbClr val="002060"/>
                </a:solidFill>
              </a:rPr>
              <a:t>найденного документа или набора документов информационным нуждам пользователя </a:t>
            </a:r>
            <a:r>
              <a:rPr lang="ru-RU" sz="2000" dirty="0" smtClean="0">
                <a:solidFill>
                  <a:srgbClr val="002060"/>
                </a:solidFill>
              </a:rPr>
              <a:t>(</a:t>
            </a:r>
            <a:r>
              <a:rPr lang="ru-RU" sz="2000" dirty="0" err="1" smtClean="0">
                <a:solidFill>
                  <a:srgbClr val="002060"/>
                </a:solidFill>
              </a:rPr>
              <a:t>Relevance</a:t>
            </a:r>
            <a:r>
              <a:rPr lang="ru-RU" sz="2000" dirty="0">
                <a:solidFill>
                  <a:srgbClr val="002060"/>
                </a:solidFill>
              </a:rPr>
              <a:t>). 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8</a:t>
            </a:fld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287406" y="2238932"/>
            <a:ext cx="5935322" cy="120032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rgbClr val="002060"/>
                </a:solidFill>
              </a:rPr>
              <a:t>Релевантность запроса зависит от </a:t>
            </a:r>
          </a:p>
          <a:p>
            <a:pPr marL="285750" indent="-285750">
              <a:buFontTx/>
              <a:buChar char="-"/>
            </a:pPr>
            <a:r>
              <a:rPr lang="ru-RU" dirty="0" smtClean="0">
                <a:solidFill>
                  <a:srgbClr val="002060"/>
                </a:solidFill>
              </a:rPr>
              <a:t>качества информационно-поискового языка;</a:t>
            </a:r>
          </a:p>
          <a:p>
            <a:pPr marL="285750" indent="-285750">
              <a:buFontTx/>
              <a:buChar char="-"/>
            </a:pPr>
            <a:r>
              <a:rPr lang="ru-RU" dirty="0" smtClean="0">
                <a:solidFill>
                  <a:srgbClr val="002060"/>
                </a:solidFill>
              </a:rPr>
              <a:t>от качества самого запроса пользователя, умения составлять запрос</a:t>
            </a:r>
            <a:endParaRPr lang="ru-RU" dirty="0">
              <a:solidFill>
                <a:srgbClr val="00206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416040" y="849810"/>
            <a:ext cx="5477520" cy="203132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rgbClr val="002060"/>
                </a:solidFill>
              </a:rPr>
              <a:t>Методы </a:t>
            </a:r>
            <a:r>
              <a:rPr lang="ru-RU" b="1" dirty="0" smtClean="0">
                <a:solidFill>
                  <a:srgbClr val="002060"/>
                </a:solidFill>
              </a:rPr>
              <a:t>повышения качества запроса</a:t>
            </a:r>
            <a:r>
              <a:rPr lang="ru-RU" dirty="0" smtClean="0">
                <a:solidFill>
                  <a:srgbClr val="002060"/>
                </a:solidFill>
              </a:rPr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rgbClr val="002060"/>
                </a:solidFill>
              </a:rPr>
              <a:t>использование логических операторов И, ИЛИ, НЕ;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rgbClr val="002060"/>
                </a:solidFill>
              </a:rPr>
              <a:t>функции подсказки в интерфейсе ИПС;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rgbClr val="002060"/>
                </a:solidFill>
              </a:rPr>
              <a:t>структурно-логические методы формирования запроса, реализованные в интерфейсе ИПС;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rgbClr val="002060"/>
                </a:solidFill>
              </a:rPr>
              <a:t>методы рубрикации, реализованные в интерфейсе ИПС.</a:t>
            </a:r>
            <a:endParaRPr lang="ru-RU" dirty="0">
              <a:solidFill>
                <a:srgbClr val="002060"/>
              </a:solidFill>
            </a:endParaRPr>
          </a:p>
        </p:txBody>
      </p:sp>
      <p:grpSp>
        <p:nvGrpSpPr>
          <p:cNvPr id="19" name="Группа 18"/>
          <p:cNvGrpSpPr/>
          <p:nvPr/>
        </p:nvGrpSpPr>
        <p:grpSpPr>
          <a:xfrm>
            <a:off x="3060523" y="3954534"/>
            <a:ext cx="8128000" cy="2339403"/>
            <a:chOff x="1400857" y="4039593"/>
            <a:chExt cx="8128000" cy="2339403"/>
          </a:xfrm>
        </p:grpSpPr>
        <p:graphicFrame>
          <p:nvGraphicFramePr>
            <p:cNvPr id="8" name="Схема 7"/>
            <p:cNvGraphicFramePr/>
            <p:nvPr>
              <p:extLst>
                <p:ext uri="{D42A27DB-BD31-4B8C-83A1-F6EECF244321}">
                  <p14:modId xmlns:p14="http://schemas.microsoft.com/office/powerpoint/2010/main" val="2053587425"/>
                </p:ext>
              </p:extLst>
            </p:nvPr>
          </p:nvGraphicFramePr>
          <p:xfrm>
            <a:off x="1400857" y="4039593"/>
            <a:ext cx="8128000" cy="113884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grpSp>
          <p:nvGrpSpPr>
            <p:cNvPr id="9" name="Группа 8"/>
            <p:cNvGrpSpPr/>
            <p:nvPr/>
          </p:nvGrpSpPr>
          <p:grpSpPr>
            <a:xfrm rot="5400000">
              <a:off x="6444150" y="5020393"/>
              <a:ext cx="331081" cy="387302"/>
              <a:chOff x="3907829" y="375768"/>
              <a:chExt cx="331081" cy="387302"/>
            </a:xfrm>
            <a:scene3d>
              <a:camera prst="orthographicFront">
                <a:rot lat="0" lon="0" rev="0"/>
              </a:camera>
              <a:lightRig rig="contrasting" dir="t">
                <a:rot lat="0" lon="0" rev="1200000"/>
              </a:lightRig>
            </a:scene3d>
          </p:grpSpPr>
          <p:sp>
            <p:nvSpPr>
              <p:cNvPr id="10" name="Стрелка вправо 9"/>
              <p:cNvSpPr/>
              <p:nvPr/>
            </p:nvSpPr>
            <p:spPr>
              <a:xfrm>
                <a:off x="3907829" y="375768"/>
                <a:ext cx="331081" cy="387302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p3d z="-182000" contourW="19050" prstMaterial="metal">
                <a:bevelT w="88900" h="203200"/>
                <a:bevelB w="165100" h="254000"/>
              </a:sp3d>
            </p:spPr>
            <p:style>
              <a:lnRef idx="0">
                <a:schemeClr val="dk2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dk2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dk2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1" name="Стрелка вправо 4"/>
              <p:cNvSpPr/>
              <p:nvPr/>
            </p:nvSpPr>
            <p:spPr>
              <a:xfrm>
                <a:off x="3907829" y="453228"/>
                <a:ext cx="231757" cy="232382"/>
              </a:xfrm>
              <a:prstGeom prst="rect">
                <a:avLst/>
              </a:prstGeom>
              <a:sp3d z="-182000"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lvl="0" algn="ctr" defTabSz="5778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ru-RU" sz="1300" kern="1200"/>
              </a:p>
            </p:txBody>
          </p:sp>
        </p:grpSp>
        <p:grpSp>
          <p:nvGrpSpPr>
            <p:cNvPr id="12" name="Группа 11"/>
            <p:cNvGrpSpPr/>
            <p:nvPr/>
          </p:nvGrpSpPr>
          <p:grpSpPr>
            <a:xfrm rot="16200000">
              <a:off x="4203870" y="5035923"/>
              <a:ext cx="331081" cy="387302"/>
              <a:chOff x="3907829" y="375768"/>
              <a:chExt cx="331081" cy="387302"/>
            </a:xfrm>
            <a:scene3d>
              <a:camera prst="orthographicFront">
                <a:rot lat="0" lon="0" rev="0"/>
              </a:camera>
              <a:lightRig rig="contrasting" dir="t">
                <a:rot lat="0" lon="0" rev="1200000"/>
              </a:lightRig>
            </a:scene3d>
          </p:grpSpPr>
          <p:sp>
            <p:nvSpPr>
              <p:cNvPr id="13" name="Стрелка вправо 12"/>
              <p:cNvSpPr/>
              <p:nvPr/>
            </p:nvSpPr>
            <p:spPr>
              <a:xfrm>
                <a:off x="3907829" y="375768"/>
                <a:ext cx="331081" cy="387302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p3d z="-182000" contourW="19050" prstMaterial="metal">
                <a:bevelT w="88900" h="203200"/>
                <a:bevelB w="165100" h="254000"/>
              </a:sp3d>
            </p:spPr>
            <p:style>
              <a:lnRef idx="0">
                <a:schemeClr val="dk2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dk2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dk2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4" name="Стрелка вправо 4"/>
              <p:cNvSpPr/>
              <p:nvPr/>
            </p:nvSpPr>
            <p:spPr>
              <a:xfrm>
                <a:off x="3907829" y="453228"/>
                <a:ext cx="231757" cy="232382"/>
              </a:xfrm>
              <a:prstGeom prst="rect">
                <a:avLst/>
              </a:prstGeom>
              <a:sp3d z="-182000"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lvl="0" algn="ctr" defTabSz="5778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ru-RU" sz="1300" kern="1200"/>
              </a:p>
            </p:txBody>
          </p:sp>
        </p:grpSp>
        <p:grpSp>
          <p:nvGrpSpPr>
            <p:cNvPr id="15" name="Группа 14"/>
            <p:cNvGrpSpPr/>
            <p:nvPr/>
          </p:nvGrpSpPr>
          <p:grpSpPr>
            <a:xfrm>
              <a:off x="3948888" y="5419329"/>
              <a:ext cx="3017138" cy="959667"/>
              <a:chOff x="6590168" y="50819"/>
              <a:chExt cx="1621701" cy="959667"/>
            </a:xfrm>
            <a:scene3d>
              <a:camera prst="orthographicFront">
                <a:rot lat="0" lon="0" rev="0"/>
              </a:camera>
              <a:lightRig rig="contrasting" dir="t">
                <a:rot lat="0" lon="0" rev="1200000"/>
              </a:lightRig>
            </a:scene3d>
          </p:grpSpPr>
          <p:sp>
            <p:nvSpPr>
              <p:cNvPr id="16" name="Скругленный прямоугольник 15"/>
              <p:cNvSpPr/>
              <p:nvPr/>
            </p:nvSpPr>
            <p:spPr>
              <a:xfrm>
                <a:off x="6650166" y="50819"/>
                <a:ext cx="1561703" cy="937021"/>
              </a:xfrm>
              <a:prstGeom prst="roundRect">
                <a:avLst>
                  <a:gd name="adj" fmla="val 10000"/>
                </a:avLst>
              </a:prstGeom>
              <a:sp3d contourW="19050" prstMaterial="metal">
                <a:bevelT w="88900" h="203200"/>
                <a:bevelB w="165100" h="254000"/>
              </a:sp3d>
            </p:spPr>
            <p:style>
              <a:lnRef idx="0">
                <a:schemeClr val="lt2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dk2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dk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7" name="Скругленный прямоугольник 4"/>
              <p:cNvSpPr/>
              <p:nvPr/>
            </p:nvSpPr>
            <p:spPr>
              <a:xfrm>
                <a:off x="6590168" y="128353"/>
                <a:ext cx="1506815" cy="882133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0960" tIns="60960" rIns="60960" bIns="609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ru-RU" sz="1600" kern="1200" dirty="0" smtClean="0"/>
                  <a:t>Коррекция запроса</a:t>
                </a:r>
                <a:endParaRPr lang="ru-RU" sz="1600" kern="1200" dirty="0"/>
              </a:p>
            </p:txBody>
          </p:sp>
        </p:grpSp>
      </p:grpSp>
      <p:sp>
        <p:nvSpPr>
          <p:cNvPr id="18" name="TextBox 17"/>
          <p:cNvSpPr txBox="1"/>
          <p:nvPr/>
        </p:nvSpPr>
        <p:spPr>
          <a:xfrm>
            <a:off x="5293777" y="3445349"/>
            <a:ext cx="2244525" cy="369332"/>
          </a:xfrm>
          <a:prstGeom prst="rect">
            <a:avLst/>
          </a:prstGeom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rgbClr val="002060"/>
                </a:solidFill>
              </a:rPr>
              <a:t>ПРОЦЕДУРА ПОИСКА</a:t>
            </a:r>
            <a:endParaRPr lang="ru-RU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58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2772" y="179786"/>
            <a:ext cx="10515600" cy="748393"/>
          </a:xfrm>
        </p:spPr>
        <p:txBody>
          <a:bodyPr>
            <a:normAutofit fontScale="90000"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ru-RU" dirty="0">
                <a:solidFill>
                  <a:srgbClr val="FF0000"/>
                </a:solidFill>
              </a:rPr>
              <a:t>Понятие информационно-поисковых </a:t>
            </a:r>
            <a:r>
              <a:rPr lang="ru-RU" dirty="0" smtClean="0">
                <a:solidFill>
                  <a:srgbClr val="FF0000"/>
                </a:solidFill>
              </a:rPr>
              <a:t>систем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02772" y="1035164"/>
            <a:ext cx="10515600" cy="5321186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  <a:buNone/>
            </a:pPr>
            <a:r>
              <a:rPr lang="ru-RU" sz="2400" b="1" dirty="0" smtClean="0">
                <a:solidFill>
                  <a:srgbClr val="002060"/>
                </a:solidFill>
                <a:cs typeface="Arial" panose="020B0604020202020204" pitchFamily="34" charset="0"/>
              </a:rPr>
              <a:t>Поисковая </a:t>
            </a:r>
            <a:r>
              <a:rPr lang="ru-RU" sz="2400" b="1" dirty="0">
                <a:solidFill>
                  <a:srgbClr val="002060"/>
                </a:solidFill>
                <a:cs typeface="Arial" panose="020B0604020202020204" pitchFamily="34" charset="0"/>
              </a:rPr>
              <a:t>систем</a:t>
            </a:r>
            <a:r>
              <a:rPr lang="ru-RU" sz="2400" i="1" dirty="0">
                <a:solidFill>
                  <a:srgbClr val="002060"/>
                </a:solidFill>
                <a:cs typeface="Arial" panose="020B0604020202020204" pitchFamily="34" charset="0"/>
              </a:rPr>
              <a:t>а</a:t>
            </a:r>
            <a:r>
              <a:rPr lang="ru-RU" sz="2400" dirty="0">
                <a:solidFill>
                  <a:srgbClr val="002060"/>
                </a:solidFill>
                <a:cs typeface="Arial" panose="020B0604020202020204" pitchFamily="34" charset="0"/>
              </a:rPr>
              <a:t> </a:t>
            </a:r>
            <a:r>
              <a:rPr lang="ru-RU" sz="2400" dirty="0" smtClean="0">
                <a:solidFill>
                  <a:srgbClr val="002060"/>
                </a:solidFill>
                <a:cs typeface="Arial" panose="020B0604020202020204" pitchFamily="34" charset="0"/>
              </a:rPr>
              <a:t>- </a:t>
            </a:r>
            <a:r>
              <a:rPr lang="ru-RU" sz="2400" dirty="0">
                <a:solidFill>
                  <a:srgbClr val="002060"/>
                </a:solidFill>
                <a:cs typeface="Arial" panose="020B0604020202020204" pitchFamily="34" charset="0"/>
              </a:rPr>
              <a:t>это </a:t>
            </a:r>
            <a:r>
              <a:rPr lang="ru-RU" sz="2400" dirty="0" smtClean="0">
                <a:solidFill>
                  <a:srgbClr val="002060"/>
                </a:solidFill>
                <a:cs typeface="Arial" panose="020B0604020202020204" pitchFamily="34" charset="0"/>
              </a:rPr>
              <a:t>специальный </a:t>
            </a:r>
            <a:r>
              <a:rPr lang="ru-RU" sz="2400" dirty="0" err="1" smtClean="0">
                <a:solidFill>
                  <a:srgbClr val="002060"/>
                </a:solidFill>
                <a:cs typeface="Arial" panose="020B0604020202020204" pitchFamily="34" charset="0"/>
              </a:rPr>
              <a:t>Web</a:t>
            </a:r>
            <a:r>
              <a:rPr lang="ru-RU" sz="2400" dirty="0" smtClean="0">
                <a:solidFill>
                  <a:srgbClr val="002060"/>
                </a:solidFill>
                <a:cs typeface="Arial" panose="020B0604020202020204" pitchFamily="34" charset="0"/>
              </a:rPr>
              <a:t> узел </a:t>
            </a:r>
            <a:r>
              <a:rPr lang="ru-RU" sz="2400" dirty="0">
                <a:solidFill>
                  <a:srgbClr val="002060"/>
                </a:solidFill>
                <a:cs typeface="Arial" panose="020B0604020202020204" pitchFamily="34" charset="0"/>
              </a:rPr>
              <a:t>с возможностями выхода на серверы, содержащие специализированные базы данных. </a:t>
            </a:r>
            <a:endParaRPr lang="ru-RU" sz="2400" dirty="0" smtClean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>
              <a:lnSpc>
                <a:spcPct val="80000"/>
              </a:lnSpc>
              <a:buNone/>
            </a:pPr>
            <a:endParaRPr lang="ru-RU" sz="2400" i="1" dirty="0" smtClean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ru-RU" sz="2400" dirty="0" smtClean="0">
                <a:solidFill>
                  <a:srgbClr val="002060"/>
                </a:solidFill>
              </a:rPr>
              <a:t>В </a:t>
            </a:r>
            <a:r>
              <a:rPr lang="ru-RU" sz="2400" dirty="0">
                <a:solidFill>
                  <a:srgbClr val="002060"/>
                </a:solidFill>
              </a:rPr>
              <a:t>зависимости от используемой технологии поисковые системы можно разделить на следующие категории:</a:t>
            </a:r>
          </a:p>
          <a:p>
            <a:r>
              <a:rPr lang="ru-RU" sz="2400" dirty="0" smtClean="0">
                <a:solidFill>
                  <a:srgbClr val="002060"/>
                </a:solidFill>
              </a:rPr>
              <a:t>системы , управляемые человеком (тематические каталоги, специализированные каталоги, онлайновые </a:t>
            </a:r>
            <a:r>
              <a:rPr lang="ru-RU" sz="2400" dirty="0">
                <a:solidFill>
                  <a:srgbClr val="002060"/>
                </a:solidFill>
              </a:rPr>
              <a:t>справочники);</a:t>
            </a:r>
          </a:p>
          <a:p>
            <a:r>
              <a:rPr lang="ru-RU" sz="2400" dirty="0">
                <a:solidFill>
                  <a:srgbClr val="002060"/>
                </a:solidFill>
              </a:rPr>
              <a:t>поисковые </a:t>
            </a:r>
            <a:r>
              <a:rPr lang="ru-RU" sz="2400" dirty="0" smtClean="0">
                <a:solidFill>
                  <a:srgbClr val="002060"/>
                </a:solidFill>
              </a:rPr>
              <a:t>машины, системы, использующие поисковых роботов;</a:t>
            </a:r>
          </a:p>
          <a:p>
            <a:r>
              <a:rPr lang="ru-RU" sz="2400" dirty="0" smtClean="0">
                <a:solidFill>
                  <a:srgbClr val="002060"/>
                </a:solidFill>
              </a:rPr>
              <a:t>гибридные системы;</a:t>
            </a:r>
            <a:endParaRPr lang="ru-RU" sz="2400" dirty="0">
              <a:solidFill>
                <a:srgbClr val="002060"/>
              </a:solidFill>
            </a:endParaRPr>
          </a:p>
          <a:p>
            <a:r>
              <a:rPr lang="ru-RU" sz="2400" dirty="0" smtClean="0">
                <a:solidFill>
                  <a:srgbClr val="002060"/>
                </a:solidFill>
              </a:rPr>
              <a:t>системы</a:t>
            </a:r>
            <a:r>
              <a:rPr lang="ru-RU" sz="2400" dirty="0">
                <a:solidFill>
                  <a:srgbClr val="002060"/>
                </a:solidFill>
              </a:rPr>
              <a:t> </a:t>
            </a:r>
            <a:r>
              <a:rPr lang="ru-RU" sz="2400" dirty="0" err="1" smtClean="0">
                <a:solidFill>
                  <a:srgbClr val="002060"/>
                </a:solidFill>
              </a:rPr>
              <a:t>метапоиска</a:t>
            </a:r>
            <a:r>
              <a:rPr lang="ru-RU" sz="2400" dirty="0" smtClean="0">
                <a:solidFill>
                  <a:srgbClr val="002060"/>
                </a:solidFill>
              </a:rPr>
              <a:t> (мета-системы).</a:t>
            </a:r>
            <a:endParaRPr lang="ru-RU" sz="2400" dirty="0">
              <a:solidFill>
                <a:srgbClr val="002060"/>
              </a:solidFill>
            </a:endParaRPr>
          </a:p>
          <a:p>
            <a:pPr>
              <a:lnSpc>
                <a:spcPct val="80000"/>
              </a:lnSpc>
              <a:buNone/>
            </a:pPr>
            <a:endParaRPr lang="ru-RU" sz="2400" dirty="0">
              <a:solidFill>
                <a:srgbClr val="002060"/>
              </a:solidFill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  <a:buNone/>
            </a:pPr>
            <a:endParaRPr lang="ru-RU" sz="24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400" dirty="0" smtClean="0">
              <a:solidFill>
                <a:srgbClr val="002060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solidFill>
                <a:srgbClr val="002060"/>
              </a:solidFill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endParaRPr lang="ru-RU" sz="2400" dirty="0" smtClean="0">
              <a:solidFill>
                <a:srgbClr val="002060"/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Алексева Т. М., кафедра ВМИТ МФ ФГБОУ ВО "ЧелГУ"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E8C3-E76C-494A-B5FB-E248F6394D36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2661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Другая 5">
      <a:dk1>
        <a:sysClr val="windowText" lastClr="000000"/>
      </a:dk1>
      <a:lt1>
        <a:srgbClr val="E3DED1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044458"/>
      </a:hlink>
      <a:folHlink>
        <a:srgbClr val="BA690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631</TotalTime>
  <Words>1571</Words>
  <Application>Microsoft Office PowerPoint</Application>
  <PresentationFormat>Произвольный</PresentationFormat>
  <Paragraphs>299</Paragraphs>
  <Slides>26</Slides>
  <Notes>10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27" baseType="lpstr">
      <vt:lpstr>Тема Office</vt:lpstr>
      <vt:lpstr>Информационно-поисковые системы. Поиск в Интернет</vt:lpstr>
      <vt:lpstr>Планируемые результаты изучения темы</vt:lpstr>
      <vt:lpstr>План лекции</vt:lpstr>
      <vt:lpstr>Виды и форматы информации</vt:lpstr>
      <vt:lpstr>Информационный поиск как процесс</vt:lpstr>
      <vt:lpstr>Основные принципы информационного поиска</vt:lpstr>
      <vt:lpstr>Основные принципы информационного поиска</vt:lpstr>
      <vt:lpstr>Основные принципы информационного поиска</vt:lpstr>
      <vt:lpstr>Понятие информационно-поисковых систем</vt:lpstr>
      <vt:lpstr>Понятие информационно-поисковых систем</vt:lpstr>
      <vt:lpstr>Понятие информационно-поисковых систем</vt:lpstr>
      <vt:lpstr>Понятие информационно-поисковых систем</vt:lpstr>
      <vt:lpstr>Понятие информационно-поисковых систем</vt:lpstr>
      <vt:lpstr> Информационный поиск в Интернет </vt:lpstr>
      <vt:lpstr> Информационный поиск в Интернет </vt:lpstr>
      <vt:lpstr>Презентация PowerPoint</vt:lpstr>
      <vt:lpstr> Примеры расширенного поиска в Интернет </vt:lpstr>
      <vt:lpstr> Примеры расширенного поиска в Интернет </vt:lpstr>
      <vt:lpstr> Примеры расширенного поиска в Интернет </vt:lpstr>
      <vt:lpstr> Примеры расширенного поиска в Интернет </vt:lpstr>
      <vt:lpstr> Примеры расширенного поиска в Интернет </vt:lpstr>
      <vt:lpstr>Поиск изображений в интернет</vt:lpstr>
      <vt:lpstr>Поиск изображений в интернет</vt:lpstr>
      <vt:lpstr>Поиск изображений в интернет</vt:lpstr>
      <vt:lpstr>Поиск изображений в интернет</vt:lpstr>
      <vt:lpstr>Презентация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Автоматизированная обработка информации: основные понятия и технология</dc:title>
  <dc:creator>TM</dc:creator>
  <cp:lastModifiedBy>ТВПК</cp:lastModifiedBy>
  <cp:revision>65</cp:revision>
  <dcterms:created xsi:type="dcterms:W3CDTF">2018-12-23T20:53:10Z</dcterms:created>
  <dcterms:modified xsi:type="dcterms:W3CDTF">2022-09-27T06:27:03Z</dcterms:modified>
</cp:coreProperties>
</file>

<file path=docProps/thumbnail.jpeg>
</file>